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7F3D9086-FD3F-4FA4-A14E-E5FA4C5FD8AC}">
  <a:tblStyle styleId="{7F3D9086-FD3F-4FA4-A14E-E5FA4C5FD8AC}"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mk-MK"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2" name="Google Shape;9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1" name="Google Shape;161;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2060"/>
              </a:buClr>
              <a:buSzPts val="1200"/>
              <a:buFont typeface="Calibri"/>
              <a:buNone/>
            </a:pPr>
            <a:r>
              <a:rPr lang="mk-MK" sz="1200">
                <a:solidFill>
                  <a:srgbClr val="002060"/>
                </a:solidFill>
                <a:latin typeface="Calibri"/>
                <a:ea typeface="Calibri"/>
                <a:cs typeface="Calibri"/>
                <a:sym typeface="Calibri"/>
              </a:rPr>
              <a:t>The ACC investigated the case and confirmed that the allegations on irregularities that Ms. Mrak reported were true</a:t>
            </a:r>
            <a:endParaRPr/>
          </a:p>
          <a:p>
            <a:pPr indent="0" lvl="0" marL="0" marR="0" rtl="0" algn="l">
              <a:lnSpc>
                <a:spcPct val="100000"/>
              </a:lnSpc>
              <a:spcBef>
                <a:spcPts val="0"/>
              </a:spcBef>
              <a:spcAft>
                <a:spcPts val="0"/>
              </a:spcAft>
              <a:buClr>
                <a:schemeClr val="dk1"/>
              </a:buClr>
              <a:buSzPts val="1200"/>
              <a:buFont typeface="Calibri"/>
              <a:buNone/>
            </a:pPr>
            <a:r>
              <a:t/>
            </a:r>
            <a:endParaRPr sz="1200">
              <a:solidFill>
                <a:srgbClr val="002060"/>
              </a:solidFill>
              <a:latin typeface="Calibri"/>
              <a:ea typeface="Calibri"/>
              <a:cs typeface="Calibri"/>
              <a:sym typeface="Calibri"/>
            </a:endParaRPr>
          </a:p>
          <a:p>
            <a:pPr indent="0" lvl="0" marL="0" marR="0" rtl="0" algn="l">
              <a:lnSpc>
                <a:spcPct val="100000"/>
              </a:lnSpc>
              <a:spcBef>
                <a:spcPts val="0"/>
              </a:spcBef>
              <a:spcAft>
                <a:spcPts val="0"/>
              </a:spcAft>
              <a:buClr>
                <a:srgbClr val="002060"/>
              </a:buClr>
              <a:buSzPts val="1200"/>
              <a:buFont typeface="Calibri"/>
              <a:buNone/>
            </a:pPr>
            <a:r>
              <a:rPr lang="mk-MK" sz="1200">
                <a:solidFill>
                  <a:srgbClr val="002060"/>
                </a:solidFill>
                <a:latin typeface="Calibri"/>
                <a:ea typeface="Calibri"/>
                <a:cs typeface="Calibri"/>
                <a:sym typeface="Calibri"/>
              </a:rPr>
              <a:t>Number of whistleblower protection cases that the ACC Slovenia solved in 2020: 1</a:t>
            </a:r>
            <a:endParaRPr/>
          </a:p>
          <a:p>
            <a:pPr indent="0" lvl="0" marL="0" rtl="0" algn="l">
              <a:spcBef>
                <a:spcPts val="0"/>
              </a:spcBef>
              <a:spcAft>
                <a:spcPts val="0"/>
              </a:spcAft>
              <a:buNone/>
            </a:pPr>
            <a:r>
              <a:t/>
            </a:r>
            <a:endParaRPr/>
          </a:p>
        </p:txBody>
      </p:sp>
      <p:sp>
        <p:nvSpPr>
          <p:cNvPr id="162" name="Google Shape;162;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Albania: slim implementation of the law, probably also due to the lack of awareness</a:t>
            </a:r>
            <a:endParaRPr/>
          </a:p>
          <a:p>
            <a:pPr indent="0" lvl="0" marL="0" rtl="0" algn="l">
              <a:spcBef>
                <a:spcPts val="0"/>
              </a:spcBef>
              <a:spcAft>
                <a:spcPts val="0"/>
              </a:spcAft>
              <a:buNone/>
            </a:pPr>
            <a:r>
              <a:rPr lang="mk-MK"/>
              <a:t>BiH: lack of comprehensive whistleblower protection at the national level, implementation of both current laws remain slim. </a:t>
            </a:r>
            <a:endParaRPr/>
          </a:p>
          <a:p>
            <a:pPr indent="0" lvl="0" marL="0" rtl="0" algn="l">
              <a:spcBef>
                <a:spcPts val="0"/>
              </a:spcBef>
              <a:spcAft>
                <a:spcPts val="0"/>
              </a:spcAft>
              <a:buNone/>
            </a:pPr>
            <a:r>
              <a:rPr lang="mk-MK"/>
              <a:t>Croatia: some crucial loopholes were identified soon after the adoption of legislation. It‘s too early for assessment of the effectiveness of the law.</a:t>
            </a:r>
            <a:endParaRPr/>
          </a:p>
        </p:txBody>
      </p:sp>
      <p:sp>
        <p:nvSpPr>
          <p:cNvPr id="177" name="Google Shape;17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3" name="Google Shape;183;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mk-MK"/>
              <a:t>Kosovo: It may be too early to assess effectiveness of the law. Delays in implementation of the internal WP procedures, probably also due to lack of awareness</a:t>
            </a:r>
            <a:endParaRPr/>
          </a:p>
          <a:p>
            <a:pPr indent="0" lvl="0" marL="0" marR="0" rtl="0" algn="l">
              <a:lnSpc>
                <a:spcPct val="100000"/>
              </a:lnSpc>
              <a:spcBef>
                <a:spcPts val="0"/>
              </a:spcBef>
              <a:spcAft>
                <a:spcPts val="0"/>
              </a:spcAft>
              <a:buClr>
                <a:schemeClr val="dk1"/>
              </a:buClr>
              <a:buSzPts val="1200"/>
              <a:buFont typeface="Calibri"/>
              <a:buNone/>
            </a:pPr>
            <a:r>
              <a:rPr lang="mk-MK"/>
              <a:t>North Macedonia?</a:t>
            </a:r>
            <a:endParaRPr/>
          </a:p>
          <a:p>
            <a:pPr indent="0" lvl="0" marL="0" marR="0" rtl="0" algn="l">
              <a:lnSpc>
                <a:spcPct val="100000"/>
              </a:lnSpc>
              <a:spcBef>
                <a:spcPts val="0"/>
              </a:spcBef>
              <a:spcAft>
                <a:spcPts val="0"/>
              </a:spcAft>
              <a:buClr>
                <a:schemeClr val="dk1"/>
              </a:buClr>
              <a:buSzPts val="1200"/>
              <a:buFont typeface="Calibri"/>
              <a:buNone/>
            </a:pPr>
            <a:r>
              <a:rPr lang="mk-MK"/>
              <a:t>Montenegro: </a:t>
            </a:r>
            <a:r>
              <a:rPr lang="mk-MK" sz="1200">
                <a:latin typeface="Calibri"/>
                <a:ea typeface="Calibri"/>
                <a:cs typeface="Calibri"/>
                <a:sym typeface="Calibri"/>
              </a:rPr>
              <a:t>The results are limited. The number of reports of corruption is increasing but requests for whistleblower protection remain low. (SELDI, 2019)</a:t>
            </a:r>
            <a:endParaRPr/>
          </a:p>
          <a:p>
            <a:pPr indent="0" lvl="0" marL="0" marR="0" rtl="0" algn="l">
              <a:lnSpc>
                <a:spcPct val="100000"/>
              </a:lnSpc>
              <a:spcBef>
                <a:spcPts val="0"/>
              </a:spcBef>
              <a:spcAft>
                <a:spcPts val="0"/>
              </a:spcAft>
              <a:buClr>
                <a:schemeClr val="dk1"/>
              </a:buClr>
              <a:buSzPts val="1200"/>
              <a:buFont typeface="Calibri"/>
              <a:buNone/>
            </a:pPr>
            <a:r>
              <a:rPr lang="mk-MK" sz="1200">
                <a:latin typeface="Calibri"/>
                <a:ea typeface="Calibri"/>
                <a:cs typeface="Calibri"/>
                <a:sym typeface="Calibri"/>
              </a:rPr>
              <a:t>Serbia: Relatively good implementation Some challenges remain.</a:t>
            </a:r>
            <a:endParaRPr/>
          </a:p>
          <a:p>
            <a:pPr indent="0" lvl="0" marL="0" marR="0" rtl="0" algn="l">
              <a:lnSpc>
                <a:spcPct val="100000"/>
              </a:lnSpc>
              <a:spcBef>
                <a:spcPts val="0"/>
              </a:spcBef>
              <a:spcAft>
                <a:spcPts val="0"/>
              </a:spcAft>
              <a:buClr>
                <a:schemeClr val="dk1"/>
              </a:buClr>
              <a:buSzPts val="1200"/>
              <a:buFont typeface="Calibri"/>
              <a:buNone/>
            </a:pPr>
            <a:r>
              <a:t/>
            </a:r>
            <a:endParaRPr sz="1200">
              <a:latin typeface="Calibri"/>
              <a:ea typeface="Calibri"/>
              <a:cs typeface="Calibri"/>
              <a:sym typeface="Calibri"/>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84" name="Google Shape;184;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1" name="Google Shape;19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2" name="Google Shape;19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8" name="Google Shape;19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u="sng">
              <a:solidFill>
                <a:schemeClr val="lt1"/>
              </a:solidFill>
            </a:endParaRPr>
          </a:p>
          <a:p>
            <a:pPr indent="0" lvl="0" marL="0" marR="0" rtl="0" algn="l">
              <a:lnSpc>
                <a:spcPct val="100000"/>
              </a:lnSpc>
              <a:spcBef>
                <a:spcPts val="0"/>
              </a:spcBef>
              <a:spcAft>
                <a:spcPts val="0"/>
              </a:spcAft>
              <a:buClr>
                <a:schemeClr val="lt1"/>
              </a:buClr>
              <a:buSzPts val="1200"/>
              <a:buFont typeface="Calibri"/>
              <a:buNone/>
            </a:pPr>
            <a:r>
              <a:rPr lang="mk-MK" u="sng">
                <a:solidFill>
                  <a:schemeClr val="lt1"/>
                </a:solidFill>
              </a:rPr>
              <a:t>Measures to protect reporting persons (Art. 25)</a:t>
            </a:r>
            <a:endParaRPr/>
          </a:p>
          <a:p>
            <a:pPr indent="0" lvl="0" marL="0" rtl="0" algn="l">
              <a:spcBef>
                <a:spcPts val="0"/>
              </a:spcBef>
              <a:spcAft>
                <a:spcPts val="0"/>
              </a:spcAft>
              <a:buNone/>
            </a:pPr>
            <a:r>
              <a:rPr lang="mk-MK" sz="1200">
                <a:solidFill>
                  <a:schemeClr val="lt1"/>
                </a:solidFill>
              </a:rPr>
              <a:t>If the person reporting the case in line with Articles 23 and 24 has been exposed to retaliatory measures and adverse consequences have occurred, </a:t>
            </a:r>
            <a:r>
              <a:rPr lang="mk-MK" sz="1200" u="sng">
                <a:solidFill>
                  <a:schemeClr val="lt1"/>
                </a:solidFill>
              </a:rPr>
              <a:t>(s)he shall have the right to demand from the employer reimbursement of illegally caused damage.</a:t>
            </a:r>
            <a:endParaRPr/>
          </a:p>
          <a:p>
            <a:pPr indent="0" lvl="0" marL="0" rtl="0" algn="l">
              <a:spcBef>
                <a:spcPts val="0"/>
              </a:spcBef>
              <a:spcAft>
                <a:spcPts val="0"/>
              </a:spcAft>
              <a:buNone/>
            </a:pPr>
            <a:r>
              <a:t/>
            </a:r>
            <a:endParaRPr sz="1200" u="sng">
              <a:solidFill>
                <a:schemeClr val="lt1"/>
              </a:solidFill>
            </a:endParaRPr>
          </a:p>
          <a:p>
            <a:pPr indent="0" lvl="0" marL="0" rtl="0" algn="l">
              <a:spcBef>
                <a:spcPts val="0"/>
              </a:spcBef>
              <a:spcAft>
                <a:spcPts val="0"/>
              </a:spcAft>
              <a:buNone/>
            </a:pPr>
            <a:r>
              <a:rPr lang="mk-MK" sz="1200">
                <a:solidFill>
                  <a:schemeClr val="lt1"/>
                </a:solidFill>
              </a:rPr>
              <a:t>The Commission may offer assistance to the person reporting the case in establishing the causal relationship between adverse consequences and the retaliatory measures.</a:t>
            </a:r>
            <a:endParaRPr/>
          </a:p>
          <a:p>
            <a:pPr indent="0" lvl="0" marL="0" marR="0" rtl="0" algn="l">
              <a:lnSpc>
                <a:spcPct val="100000"/>
              </a:lnSpc>
              <a:spcBef>
                <a:spcPts val="0"/>
              </a:spcBef>
              <a:spcAft>
                <a:spcPts val="0"/>
              </a:spcAft>
              <a:buClr>
                <a:schemeClr val="dk1"/>
              </a:buClr>
              <a:buSzPts val="1200"/>
              <a:buFont typeface="Calibri"/>
              <a:buNone/>
            </a:pPr>
            <a:r>
              <a:t/>
            </a:r>
            <a:endParaRPr u="sng">
              <a:solidFill>
                <a:schemeClr val="lt1"/>
              </a:solidFill>
            </a:endParaRPr>
          </a:p>
          <a:p>
            <a:pPr indent="0" lvl="0" marL="0" marR="0" rtl="0" algn="l">
              <a:lnSpc>
                <a:spcPct val="100000"/>
              </a:lnSpc>
              <a:spcBef>
                <a:spcPts val="0"/>
              </a:spcBef>
              <a:spcAft>
                <a:spcPts val="0"/>
              </a:spcAft>
              <a:buClr>
                <a:schemeClr val="lt1"/>
              </a:buClr>
              <a:buSzPts val="1200"/>
              <a:buFont typeface="Calibri"/>
              <a:buNone/>
            </a:pPr>
            <a:r>
              <a:rPr lang="mk-MK" u="sng">
                <a:solidFill>
                  <a:schemeClr val="lt1"/>
                </a:solidFill>
              </a:rPr>
              <a:t>Procedures – protection of confidentiality</a:t>
            </a:r>
            <a:endParaRPr/>
          </a:p>
          <a:p>
            <a:pPr indent="0" lvl="0" marL="0" rtl="0" algn="l">
              <a:spcBef>
                <a:spcPts val="0"/>
              </a:spcBef>
              <a:spcAft>
                <a:spcPts val="0"/>
              </a:spcAft>
              <a:buNone/>
            </a:pPr>
            <a:r>
              <a:rPr lang="mk-MK" sz="1200">
                <a:solidFill>
                  <a:schemeClr val="lt1"/>
                </a:solidFill>
              </a:rPr>
              <a:t>A „code name“ (which is known only to the investigator);</a:t>
            </a:r>
            <a:endParaRPr/>
          </a:p>
          <a:p>
            <a:pPr indent="0" lvl="0" marL="0" rtl="0" algn="l">
              <a:spcBef>
                <a:spcPts val="0"/>
              </a:spcBef>
              <a:spcAft>
                <a:spcPts val="0"/>
              </a:spcAft>
              <a:buNone/>
            </a:pPr>
            <a:r>
              <a:rPr lang="mk-MK" sz="1200">
                <a:solidFill>
                  <a:schemeClr val="lt1"/>
                </a:solidFill>
              </a:rPr>
              <a:t>Physically separated reports</a:t>
            </a:r>
            <a:endParaRPr/>
          </a:p>
          <a:p>
            <a:pPr indent="0" lvl="0" marL="0" rtl="0" algn="l">
              <a:spcBef>
                <a:spcPts val="0"/>
              </a:spcBef>
              <a:spcAft>
                <a:spcPts val="0"/>
              </a:spcAft>
              <a:buNone/>
            </a:pPr>
            <a:r>
              <a:rPr lang="mk-MK" sz="1200">
                <a:solidFill>
                  <a:schemeClr val="lt1"/>
                </a:solidFill>
              </a:rPr>
              <a:t>Only the court could demand the  disclosure of whistleblower identity for in the specific circumstances (threat of life or to the public interest);</a:t>
            </a:r>
            <a:endParaRPr/>
          </a:p>
          <a:p>
            <a:pPr indent="0" lvl="0" marL="0" rtl="0" algn="l">
              <a:spcBef>
                <a:spcPts val="0"/>
              </a:spcBef>
              <a:spcAft>
                <a:spcPts val="0"/>
              </a:spcAft>
              <a:buNone/>
            </a:pPr>
            <a:r>
              <a:rPr lang="mk-MK" sz="1200">
                <a:solidFill>
                  <a:schemeClr val="lt1"/>
                </a:solidFill>
              </a:rPr>
              <a:t>Information about whistleblower is not the subject of the public information even after the end of the investigation.</a:t>
            </a:r>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rPr lang="mk-MK" sz="1200" u="sng">
                <a:solidFill>
                  <a:schemeClr val="lt1"/>
                </a:solidFill>
              </a:rPr>
              <a:t>Inter-Agency Cooperation</a:t>
            </a:r>
            <a:endParaRPr/>
          </a:p>
          <a:p>
            <a:pPr indent="0" lvl="0" marL="0" rtl="0" algn="l">
              <a:spcBef>
                <a:spcPts val="0"/>
              </a:spcBef>
              <a:spcAft>
                <a:spcPts val="0"/>
              </a:spcAft>
              <a:buNone/>
            </a:pPr>
            <a:r>
              <a:rPr lang="mk-MK" sz="1200">
                <a:solidFill>
                  <a:schemeClr val="lt1"/>
                </a:solidFill>
              </a:rPr>
              <a:t>Good cooperation with institutions competent for the investigations of criminal allegations (police, prosecutors)</a:t>
            </a:r>
            <a:endParaRPr/>
          </a:p>
          <a:p>
            <a:pPr indent="0" lvl="0" marL="0" rtl="0" algn="l">
              <a:spcBef>
                <a:spcPts val="0"/>
              </a:spcBef>
              <a:spcAft>
                <a:spcPts val="0"/>
              </a:spcAft>
              <a:buNone/>
            </a:pPr>
            <a:r>
              <a:rPr lang="mk-MK" sz="1200">
                <a:solidFill>
                  <a:schemeClr val="lt1"/>
                </a:solidFill>
              </a:rPr>
              <a:t>MOU‘s also with other institutions  (whistleblower may need legal advice or medical help)</a:t>
            </a:r>
            <a:endParaRPr/>
          </a:p>
          <a:p>
            <a:pPr indent="0" lvl="0" marL="0" rtl="0" algn="l">
              <a:spcBef>
                <a:spcPts val="0"/>
              </a:spcBef>
              <a:spcAft>
                <a:spcPts val="0"/>
              </a:spcAft>
              <a:buNone/>
            </a:pPr>
            <a:r>
              <a:rPr lang="mk-MK" sz="1200">
                <a:solidFill>
                  <a:schemeClr val="lt1"/>
                </a:solidFill>
              </a:rPr>
              <a:t>Cooperation with the institution in charge for witness protection program (police)</a:t>
            </a:r>
            <a:endParaRPr/>
          </a:p>
          <a:p>
            <a:pPr indent="0" lvl="0" marL="0" rtl="0" algn="l">
              <a:spcBef>
                <a:spcPts val="0"/>
              </a:spcBef>
              <a:spcAft>
                <a:spcPts val="0"/>
              </a:spcAft>
              <a:buNone/>
            </a:pPr>
            <a:r>
              <a:t/>
            </a:r>
            <a:endParaRPr sz="1200" u="sng">
              <a:solidFill>
                <a:schemeClr val="lt1"/>
              </a:solidFill>
            </a:endParaRPr>
          </a:p>
          <a:p>
            <a:pPr indent="0" lvl="0" marL="0" rtl="0" algn="l">
              <a:spcBef>
                <a:spcPts val="0"/>
              </a:spcBef>
              <a:spcAft>
                <a:spcPts val="0"/>
              </a:spcAft>
              <a:buNone/>
            </a:pPr>
            <a:r>
              <a:rPr lang="mk-MK" sz="1200" u="sng"/>
              <a:t>Rights of protected persons</a:t>
            </a:r>
            <a:endParaRPr/>
          </a:p>
          <a:p>
            <a:pPr indent="0" lvl="0" marL="0" rtl="0" algn="l">
              <a:spcBef>
                <a:spcPts val="0"/>
              </a:spcBef>
              <a:spcAft>
                <a:spcPts val="0"/>
              </a:spcAft>
              <a:buNone/>
            </a:pPr>
            <a:r>
              <a:rPr lang="mk-MK" sz="1200">
                <a:solidFill>
                  <a:schemeClr val="lt1"/>
                </a:solidFill>
              </a:rPr>
              <a:t>Whistleblower can inform the general public</a:t>
            </a:r>
            <a:endParaRPr/>
          </a:p>
          <a:p>
            <a:pPr indent="0" lvl="0" marL="0" rtl="0" algn="l">
              <a:spcBef>
                <a:spcPts val="0"/>
              </a:spcBef>
              <a:spcAft>
                <a:spcPts val="0"/>
              </a:spcAft>
              <a:buNone/>
            </a:pPr>
            <a:r>
              <a:rPr lang="mk-MK" sz="1200">
                <a:solidFill>
                  <a:schemeClr val="lt1"/>
                </a:solidFill>
              </a:rPr>
              <a:t>The identity of the person who submitted the report in „good faith“ shall not be determined or disclosed;</a:t>
            </a:r>
            <a:endParaRPr/>
          </a:p>
          <a:p>
            <a:pPr indent="0" lvl="0" marL="0" rtl="0" algn="l">
              <a:spcBef>
                <a:spcPts val="0"/>
              </a:spcBef>
              <a:spcAft>
                <a:spcPts val="0"/>
              </a:spcAft>
              <a:buNone/>
            </a:pPr>
            <a:r>
              <a:rPr lang="mk-MK" sz="1200">
                <a:solidFill>
                  <a:schemeClr val="lt1"/>
                </a:solidFill>
              </a:rPr>
              <a:t>The whistleblower who has been exposed to retaliatory measures and if adverse consequences have occurred, (s)he shall have the right to demand from the employer reimbursement of illegally caused damage</a:t>
            </a:r>
            <a:endParaRPr/>
          </a:p>
          <a:p>
            <a:pPr indent="0" lvl="0" marL="0" rtl="0" algn="l">
              <a:spcBef>
                <a:spcPts val="0"/>
              </a:spcBef>
              <a:spcAft>
                <a:spcPts val="0"/>
              </a:spcAft>
              <a:buNone/>
            </a:pPr>
            <a:r>
              <a:rPr lang="mk-MK" sz="1200">
                <a:solidFill>
                  <a:schemeClr val="lt1"/>
                </a:solidFill>
              </a:rPr>
              <a:t>The Commission may offer assistance to the person reporting the case in establishing the causal relationship between adverse consequences and the retaliatory measures.</a:t>
            </a:r>
            <a:endParaRPr/>
          </a:p>
          <a:p>
            <a:pPr indent="0" lvl="0" marL="0" rtl="0" algn="l">
              <a:spcBef>
                <a:spcPts val="0"/>
              </a:spcBef>
              <a:spcAft>
                <a:spcPts val="0"/>
              </a:spcAft>
              <a:buNone/>
            </a:pPr>
            <a:r>
              <a:rPr lang="mk-MK" sz="1200">
                <a:solidFill>
                  <a:schemeClr val="lt1"/>
                </a:solidFill>
              </a:rPr>
              <a:t>The Commission shall demand from the employer to immediately cease such activities.</a:t>
            </a:r>
            <a:endParaRPr/>
          </a:p>
          <a:p>
            <a:pPr indent="0" lvl="0" marL="0" rtl="0" algn="l">
              <a:spcBef>
                <a:spcPts val="0"/>
              </a:spcBef>
              <a:spcAft>
                <a:spcPts val="0"/>
              </a:spcAft>
              <a:buNone/>
            </a:pPr>
            <a:r>
              <a:rPr lang="mk-MK" sz="1200">
                <a:solidFill>
                  <a:schemeClr val="lt1"/>
                </a:solidFill>
              </a:rPr>
              <a:t>To be included into the Witness Protection Programme.</a:t>
            </a:r>
            <a:endParaRPr/>
          </a:p>
          <a:p>
            <a:pPr indent="0" lvl="0" marL="0" rtl="0" algn="l">
              <a:spcBef>
                <a:spcPts val="0"/>
              </a:spcBef>
              <a:spcAft>
                <a:spcPts val="0"/>
              </a:spcAft>
              <a:buNone/>
            </a:pPr>
            <a:r>
              <a:t/>
            </a:r>
            <a:endParaRPr sz="1200" u="sng"/>
          </a:p>
          <a:p>
            <a:pPr indent="0" lvl="0" marL="0" rtl="0" algn="l">
              <a:spcBef>
                <a:spcPts val="0"/>
              </a:spcBef>
              <a:spcAft>
                <a:spcPts val="0"/>
              </a:spcAft>
              <a:buNone/>
            </a:pPr>
            <a:r>
              <a:rPr lang="mk-MK" sz="1200" u="sng"/>
              <a:t>Obligations of the reporting persons</a:t>
            </a:r>
            <a:endParaRPr/>
          </a:p>
          <a:p>
            <a:pPr indent="0" lvl="0" marL="0" rtl="0" algn="l">
              <a:spcBef>
                <a:spcPts val="0"/>
              </a:spcBef>
              <a:spcAft>
                <a:spcPts val="0"/>
              </a:spcAft>
              <a:buNone/>
            </a:pPr>
            <a:r>
              <a:rPr lang="mk-MK" sz="1200">
                <a:solidFill>
                  <a:schemeClr val="lt1"/>
                </a:solidFill>
              </a:rPr>
              <a:t>To report in „good faith“ (a malevolent report shall be treated as a misdemeanour)</a:t>
            </a:r>
            <a:endParaRPr/>
          </a:p>
          <a:p>
            <a:pPr indent="0" lvl="0" marL="0" rtl="0" algn="l">
              <a:spcBef>
                <a:spcPts val="0"/>
              </a:spcBef>
              <a:spcAft>
                <a:spcPts val="0"/>
              </a:spcAft>
              <a:buNone/>
            </a:pPr>
            <a:r>
              <a:rPr lang="mk-MK" sz="1200">
                <a:solidFill>
                  <a:schemeClr val="lt1"/>
                </a:solidFill>
              </a:rPr>
              <a:t>To cooperate with the CPC if  (s)he ask for the protection</a:t>
            </a:r>
            <a:endParaRPr/>
          </a:p>
          <a:p>
            <a:pPr indent="0" lvl="0" marL="0" rtl="0" algn="l">
              <a:spcBef>
                <a:spcPts val="0"/>
              </a:spcBef>
              <a:spcAft>
                <a:spcPts val="0"/>
              </a:spcAft>
              <a:buNone/>
            </a:pPr>
            <a:r>
              <a:rPr lang="mk-MK" sz="1200">
                <a:solidFill>
                  <a:schemeClr val="lt1"/>
                </a:solidFill>
              </a:rPr>
              <a:t>The burden of proof is on the employer</a:t>
            </a:r>
            <a:endParaRPr/>
          </a:p>
          <a:p>
            <a:pPr indent="0" lvl="0" marL="0" rtl="0" algn="l">
              <a:spcBef>
                <a:spcPts val="0"/>
              </a:spcBef>
              <a:spcAft>
                <a:spcPts val="0"/>
              </a:spcAft>
              <a:buNone/>
            </a:pPr>
            <a:r>
              <a:rPr lang="mk-MK" sz="1200">
                <a:solidFill>
                  <a:schemeClr val="lt1"/>
                </a:solidFill>
              </a:rPr>
              <a:t>To agree with the procedures for the protection</a:t>
            </a:r>
            <a:r>
              <a:rPr lang="mk-MK" sz="1200"/>
              <a:t>.</a:t>
            </a:r>
            <a:endParaRPr/>
          </a:p>
          <a:p>
            <a:pPr indent="0" lvl="0" marL="0" rtl="0" algn="l">
              <a:spcBef>
                <a:spcPts val="0"/>
              </a:spcBef>
              <a:spcAft>
                <a:spcPts val="0"/>
              </a:spcAft>
              <a:buNone/>
            </a:pPr>
            <a:r>
              <a:t/>
            </a:r>
            <a:endParaRPr sz="1200" u="sng"/>
          </a:p>
          <a:p>
            <a:pPr indent="0" lvl="0" marL="0" rtl="0" algn="l">
              <a:spcBef>
                <a:spcPts val="0"/>
              </a:spcBef>
              <a:spcAft>
                <a:spcPts val="0"/>
              </a:spcAft>
              <a:buNone/>
            </a:pPr>
            <a:r>
              <a:rPr lang="mk-MK" sz="1200" u="sng"/>
              <a:t>Procedures in case of retaliation</a:t>
            </a:r>
            <a:endParaRPr/>
          </a:p>
          <a:p>
            <a:pPr indent="0" lvl="0" marL="0" rtl="0" algn="l">
              <a:spcBef>
                <a:spcPts val="0"/>
              </a:spcBef>
              <a:spcAft>
                <a:spcPts val="0"/>
              </a:spcAft>
              <a:buNone/>
            </a:pPr>
            <a:r>
              <a:rPr lang="mk-MK" sz="1200">
                <a:solidFill>
                  <a:schemeClr val="lt1"/>
                </a:solidFill>
              </a:rPr>
              <a:t>1) The CPC has to establishes </a:t>
            </a:r>
            <a:r>
              <a:rPr lang="mk-MK" sz="1200" u="sng">
                <a:solidFill>
                  <a:schemeClr val="lt1"/>
                </a:solidFill>
              </a:rPr>
              <a:t>causal relationship </a:t>
            </a:r>
            <a:r>
              <a:rPr lang="mk-MK" sz="1200">
                <a:solidFill>
                  <a:schemeClr val="lt1"/>
                </a:solidFill>
              </a:rPr>
              <a:t>between the report and the retaliatory measures  </a:t>
            </a:r>
            <a:endParaRPr/>
          </a:p>
          <a:p>
            <a:pPr indent="0" lvl="0" marL="0" rtl="0" algn="l">
              <a:spcBef>
                <a:spcPts val="0"/>
              </a:spcBef>
              <a:spcAft>
                <a:spcPts val="0"/>
              </a:spcAft>
              <a:buNone/>
            </a:pPr>
            <a:r>
              <a:rPr lang="mk-MK" sz="1200">
                <a:solidFill>
                  <a:schemeClr val="lt1"/>
                </a:solidFill>
              </a:rPr>
              <a:t>2) Preparation of the plan for protection;</a:t>
            </a:r>
            <a:endParaRPr/>
          </a:p>
          <a:p>
            <a:pPr indent="0" lvl="0" marL="0" rtl="0" algn="l">
              <a:spcBef>
                <a:spcPts val="0"/>
              </a:spcBef>
              <a:spcAft>
                <a:spcPts val="0"/>
              </a:spcAft>
              <a:buNone/>
            </a:pPr>
            <a:r>
              <a:rPr lang="mk-MK" sz="1200">
                <a:solidFill>
                  <a:schemeClr val="lt1"/>
                </a:solidFill>
              </a:rPr>
              <a:t>3) Demand to the employer to immediately stop with the retaliation</a:t>
            </a:r>
            <a:endParaRPr/>
          </a:p>
          <a:p>
            <a:pPr indent="0" lvl="0" marL="0" rtl="0" algn="l">
              <a:spcBef>
                <a:spcPts val="0"/>
              </a:spcBef>
              <a:spcAft>
                <a:spcPts val="0"/>
              </a:spcAft>
              <a:buNone/>
            </a:pPr>
            <a:r>
              <a:rPr lang="mk-MK" sz="1200">
                <a:solidFill>
                  <a:schemeClr val="lt1"/>
                </a:solidFill>
              </a:rPr>
              <a:t>4) Demand to transfer the public sector employee into the other organization under the specific circumstances</a:t>
            </a:r>
            <a:endParaRPr/>
          </a:p>
          <a:p>
            <a:pPr indent="0" lvl="0" marL="0" rtl="0" algn="l">
              <a:spcBef>
                <a:spcPts val="0"/>
              </a:spcBef>
              <a:spcAft>
                <a:spcPts val="0"/>
              </a:spcAft>
              <a:buNone/>
            </a:pPr>
            <a:r>
              <a:rPr lang="mk-MK" sz="1200">
                <a:solidFill>
                  <a:schemeClr val="lt1"/>
                </a:solidFill>
              </a:rPr>
              <a:t>5) Suggestion to include the whistleblower and his family into the Witness Protection Progamme.</a:t>
            </a:r>
            <a:endParaRPr/>
          </a:p>
          <a:p>
            <a:pPr indent="0" lvl="0" marL="0" rtl="0" algn="l">
              <a:spcBef>
                <a:spcPts val="0"/>
              </a:spcBef>
              <a:spcAft>
                <a:spcPts val="0"/>
              </a:spcAft>
              <a:buNone/>
            </a:pPr>
            <a:r>
              <a:t/>
            </a:r>
            <a:endParaRPr sz="1200" u="sng"/>
          </a:p>
          <a:p>
            <a:pPr indent="0" lvl="0" marL="0" rtl="0" algn="l">
              <a:spcBef>
                <a:spcPts val="0"/>
              </a:spcBef>
              <a:spcAft>
                <a:spcPts val="0"/>
              </a:spcAft>
              <a:buNone/>
            </a:pPr>
            <a:r>
              <a:t/>
            </a:r>
            <a:endParaRPr/>
          </a:p>
        </p:txBody>
      </p:sp>
      <p:sp>
        <p:nvSpPr>
          <p:cNvPr id="199" name="Google Shape;19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6" name="Google Shape;206;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mk-MK" sz="1200"/>
              <a:t>The Commission and other competent bodies shall reply to the statements of the person reporting the case within 30 days or submit a notice on further action and procedures in the case of a more complex case</a:t>
            </a:r>
            <a:endParaRPr/>
          </a:p>
          <a:p>
            <a:pPr indent="0" lvl="0" marL="0" marR="0" rtl="0" algn="l">
              <a:lnSpc>
                <a:spcPct val="100000"/>
              </a:lnSpc>
              <a:spcBef>
                <a:spcPts val="0"/>
              </a:spcBef>
              <a:spcAft>
                <a:spcPts val="0"/>
              </a:spcAft>
              <a:buClr>
                <a:schemeClr val="dk1"/>
              </a:buClr>
              <a:buSzPts val="1200"/>
              <a:buFont typeface="Calibri"/>
              <a:buNone/>
            </a:pPr>
            <a:r>
              <a:t/>
            </a:r>
            <a:endParaRPr sz="12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rPr lang="mk-MK" sz="1200">
                <a:latin typeface="Calibri"/>
                <a:ea typeface="Calibri"/>
                <a:cs typeface="Calibri"/>
                <a:sym typeface="Calibri"/>
              </a:rPr>
              <a:t>A report containing data with a level of confidentiality determined in accordance with the law shall be submitted only to law enforcement bodies or the Commission.</a:t>
            </a:r>
            <a:endParaRPr sz="1200">
              <a:latin typeface="Calibri"/>
              <a:ea typeface="Calibri"/>
              <a:cs typeface="Calibri"/>
              <a:sym typeface="Calibri"/>
            </a:endParaRPr>
          </a:p>
          <a:p>
            <a:pPr indent="0" lvl="0" marL="0" marR="0" rtl="0" algn="l">
              <a:lnSpc>
                <a:spcPct val="100000"/>
              </a:lnSpc>
              <a:spcBef>
                <a:spcPts val="0"/>
              </a:spcBef>
              <a:spcAft>
                <a:spcPts val="0"/>
              </a:spcAft>
              <a:buClr>
                <a:schemeClr val="dk1"/>
              </a:buClr>
              <a:buSzPts val="1200"/>
              <a:buFont typeface="Calibri"/>
              <a:buNone/>
            </a:pPr>
            <a:r>
              <a:t/>
            </a:r>
            <a:endParaRPr sz="1200">
              <a:latin typeface="Calibri"/>
              <a:ea typeface="Calibri"/>
              <a:cs typeface="Calibri"/>
              <a:sym typeface="Calibri"/>
            </a:endParaRPr>
          </a:p>
          <a:p>
            <a:pPr indent="0" lvl="0" marL="16932" marR="86357" rtl="0" algn="l">
              <a:spcBef>
                <a:spcPts val="0"/>
              </a:spcBef>
              <a:spcAft>
                <a:spcPts val="0"/>
              </a:spcAft>
              <a:buClr>
                <a:srgbClr val="FFFFFF"/>
              </a:buClr>
              <a:buSzPts val="1200"/>
              <a:buFont typeface="Calibri"/>
              <a:buNone/>
            </a:pPr>
            <a:r>
              <a:rPr lang="mk-MK" sz="1200"/>
              <a:t>- The provisions on whistleblower protection were recognized as amongst 4 the best in the EU (2015) but now they are outdated</a:t>
            </a:r>
            <a:endParaRPr/>
          </a:p>
          <a:p>
            <a:pPr indent="0" lvl="0" marL="16932" marR="86357" rtl="0" algn="l">
              <a:spcBef>
                <a:spcPts val="0"/>
              </a:spcBef>
              <a:spcAft>
                <a:spcPts val="0"/>
              </a:spcAft>
              <a:buClr>
                <a:srgbClr val="FFFFFF"/>
              </a:buClr>
              <a:buSzPts val="1200"/>
              <a:buFont typeface="Calibri"/>
              <a:buNone/>
            </a:pPr>
            <a:r>
              <a:rPr lang="mk-MK" sz="1200"/>
              <a:t>- No deadlines for the court decisions</a:t>
            </a:r>
            <a:endParaRPr/>
          </a:p>
          <a:p>
            <a:pPr indent="0" lvl="0" marL="16932" marR="86357" rtl="0" algn="l">
              <a:spcBef>
                <a:spcPts val="0"/>
              </a:spcBef>
              <a:spcAft>
                <a:spcPts val="0"/>
              </a:spcAft>
              <a:buClr>
                <a:srgbClr val="FFFFFF"/>
              </a:buClr>
              <a:buSzPts val="1200"/>
              <a:buFont typeface="Calibri"/>
              <a:buNone/>
            </a:pPr>
            <a:r>
              <a:t/>
            </a:r>
            <a:endParaRPr sz="1200">
              <a:latin typeface="Calibri"/>
              <a:ea typeface="Calibri"/>
              <a:cs typeface="Calibri"/>
              <a:sym typeface="Calibri"/>
            </a:endParaRPr>
          </a:p>
          <a:p>
            <a:pPr indent="0" lvl="0" marL="16932" marR="86357" rtl="0" algn="l">
              <a:spcBef>
                <a:spcPts val="0"/>
              </a:spcBef>
              <a:spcAft>
                <a:spcPts val="0"/>
              </a:spcAft>
              <a:buClr>
                <a:srgbClr val="FFFFFF"/>
              </a:buClr>
              <a:buSzPts val="1200"/>
              <a:buFont typeface="Calibri"/>
              <a:buNone/>
            </a:pPr>
            <a:r>
              <a:rPr lang="mk-MK" sz="1200">
                <a:latin typeface="Calibri"/>
                <a:ea typeface="Calibri"/>
                <a:cs typeface="Calibri"/>
                <a:sym typeface="Calibri"/>
              </a:rPr>
              <a:t>REMEMBER:</a:t>
            </a:r>
            <a:endParaRPr/>
          </a:p>
          <a:p>
            <a:pPr indent="0" lvl="0" marL="16932" marR="86357" rtl="0" algn="l">
              <a:spcBef>
                <a:spcPts val="0"/>
              </a:spcBef>
              <a:spcAft>
                <a:spcPts val="0"/>
              </a:spcAft>
              <a:buClr>
                <a:srgbClr val="FFFFFF"/>
              </a:buClr>
              <a:buSzPts val="1200"/>
              <a:buFont typeface="Calibri"/>
              <a:buNone/>
            </a:pPr>
            <a:r>
              <a:rPr lang="mk-MK" sz="1200">
                <a:latin typeface="Calibri"/>
                <a:ea typeface="Calibri"/>
                <a:cs typeface="Calibri"/>
                <a:sym typeface="Calibri"/>
              </a:rPr>
              <a:t>A timely response to the request for protection is cruical for the effective protection against retailation!</a:t>
            </a:r>
            <a:endParaRPr/>
          </a:p>
          <a:p>
            <a:pPr indent="0" lvl="0" marL="0" marR="0" rtl="0" algn="l">
              <a:lnSpc>
                <a:spcPct val="100000"/>
              </a:lnSpc>
              <a:spcBef>
                <a:spcPts val="0"/>
              </a:spcBef>
              <a:spcAft>
                <a:spcPts val="0"/>
              </a:spcAft>
              <a:buClr>
                <a:schemeClr val="dk1"/>
              </a:buClr>
              <a:buSzPts val="1200"/>
              <a:buFont typeface="Calibri"/>
              <a:buNone/>
            </a:pPr>
            <a:r>
              <a:t/>
            </a:r>
            <a:endParaRPr sz="1200">
              <a:latin typeface="Calibri"/>
              <a:ea typeface="Calibri"/>
              <a:cs typeface="Calibri"/>
              <a:sym typeface="Calibri"/>
            </a:endParaRPr>
          </a:p>
          <a:p>
            <a:pPr indent="0" lvl="0" marL="0" rtl="0" algn="l">
              <a:spcBef>
                <a:spcPts val="0"/>
              </a:spcBef>
              <a:spcAft>
                <a:spcPts val="0"/>
              </a:spcAft>
              <a:buNone/>
            </a:pPr>
            <a:r>
              <a:t/>
            </a:r>
            <a:endParaRPr/>
          </a:p>
        </p:txBody>
      </p:sp>
      <p:sp>
        <p:nvSpPr>
          <p:cNvPr id="207" name="Google Shape;207;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3" name="Google Shape;213;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sz="1200">
                <a:solidFill>
                  <a:schemeClr val="lt1"/>
                </a:solidFill>
              </a:rPr>
              <a:t>The Commission and other competent bodies shall reply to the statements of the person reporting the case within 30 days or submit a notice on further action and procedures in the case of a more complex case</a:t>
            </a:r>
            <a:endParaRPr sz="1200">
              <a:solidFill>
                <a:schemeClr val="lt1"/>
              </a:solidFill>
            </a:endParaRPr>
          </a:p>
          <a:p>
            <a:pPr indent="0" lvl="0" marL="0" rtl="0" algn="l">
              <a:spcBef>
                <a:spcPts val="0"/>
              </a:spcBef>
              <a:spcAft>
                <a:spcPts val="0"/>
              </a:spcAft>
              <a:buNone/>
            </a:pPr>
            <a:r>
              <a:t/>
            </a:r>
            <a:endParaRPr sz="1200">
              <a:solidFill>
                <a:schemeClr val="lt1"/>
              </a:solidFill>
            </a:endParaRPr>
          </a:p>
          <a:p>
            <a:pPr indent="0" lvl="0" marL="0" rtl="0" algn="l">
              <a:spcBef>
                <a:spcPts val="0"/>
              </a:spcBef>
              <a:spcAft>
                <a:spcPts val="0"/>
              </a:spcAft>
              <a:buNone/>
            </a:pPr>
            <a:r>
              <a:rPr lang="mk-MK" sz="1200">
                <a:solidFill>
                  <a:schemeClr val="lt1"/>
                </a:solidFill>
              </a:rPr>
              <a:t>No time frames for judiciary or prosecutors!</a:t>
            </a:r>
            <a:endParaRPr/>
          </a:p>
          <a:p>
            <a:pPr indent="0" lvl="0" marL="0" rtl="0" algn="l">
              <a:spcBef>
                <a:spcPts val="0"/>
              </a:spcBef>
              <a:spcAft>
                <a:spcPts val="0"/>
              </a:spcAft>
              <a:buNone/>
            </a:pPr>
            <a:r>
              <a:t/>
            </a:r>
            <a:endParaRPr/>
          </a:p>
        </p:txBody>
      </p:sp>
      <p:sp>
        <p:nvSpPr>
          <p:cNvPr id="214" name="Google Shape;214;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0" name="Google Shape;22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200"/>
              <a:buFont typeface="Calibri"/>
              <a:buNone/>
            </a:pPr>
            <a:r>
              <a:rPr lang="mk-MK">
                <a:solidFill>
                  <a:schemeClr val="lt1"/>
                </a:solidFill>
              </a:rPr>
              <a:t>If, with regard to the reported corruption, conditions have been provided for protection of the person reporting the case or his/her family members in accordance with the act on witness protection, the Commission may give to the Commission for Witness Protection a proposal for their inclusion in the protection programme or an initiative to the state prosecutor general to take the urgent protective measures.</a:t>
            </a:r>
            <a:endParaRPr>
              <a:solidFill>
                <a:schemeClr val="lt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lt1"/>
              </a:solidFill>
            </a:endParaRPr>
          </a:p>
          <a:p>
            <a:pPr indent="0" lvl="0" marL="0" marR="0" rtl="0" algn="l">
              <a:lnSpc>
                <a:spcPct val="100000"/>
              </a:lnSpc>
              <a:spcBef>
                <a:spcPts val="0"/>
              </a:spcBef>
              <a:spcAft>
                <a:spcPts val="0"/>
              </a:spcAft>
              <a:buClr>
                <a:schemeClr val="dk1"/>
              </a:buClr>
              <a:buSzPts val="1200"/>
              <a:buFont typeface="Calibri"/>
              <a:buNone/>
            </a:pPr>
            <a:r>
              <a:rPr lang="mk-MK" sz="1200">
                <a:latin typeface="Calibri"/>
                <a:ea typeface="Calibri"/>
                <a:cs typeface="Calibri"/>
                <a:sym typeface="Calibri"/>
              </a:rPr>
              <a:t>A very small number of requests for protection to the ACC</a:t>
            </a:r>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lt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lt1"/>
              </a:solidFill>
            </a:endParaRPr>
          </a:p>
          <a:p>
            <a:pPr indent="0" lvl="0" marL="0" marR="0" rtl="0" algn="l">
              <a:lnSpc>
                <a:spcPct val="100000"/>
              </a:lnSpc>
              <a:spcBef>
                <a:spcPts val="0"/>
              </a:spcBef>
              <a:spcAft>
                <a:spcPts val="0"/>
              </a:spcAft>
              <a:buClr>
                <a:schemeClr val="dk1"/>
              </a:buClr>
              <a:buSzPts val="1200"/>
              <a:buFont typeface="Calibri"/>
              <a:buNone/>
            </a:pPr>
            <a:r>
              <a:t/>
            </a:r>
            <a:endParaRPr>
              <a:solidFill>
                <a:schemeClr val="lt1"/>
              </a:solidFill>
            </a:endParaRPr>
          </a:p>
          <a:p>
            <a:pPr indent="0" lvl="0" marL="0" rtl="0" algn="l">
              <a:spcBef>
                <a:spcPts val="0"/>
              </a:spcBef>
              <a:spcAft>
                <a:spcPts val="0"/>
              </a:spcAft>
              <a:buNone/>
            </a:pPr>
            <a:r>
              <a:t/>
            </a:r>
            <a:endParaRPr/>
          </a:p>
        </p:txBody>
      </p:sp>
      <p:sp>
        <p:nvSpPr>
          <p:cNvPr id="221" name="Google Shape;22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7" name="Google Shape;227;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8" name="Google Shape;9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9" name="Google Shape;9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4" name="Google Shape;234;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1" name="Google Shape;241;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2" name="Google Shape;242;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8" name="Google Shape;24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7" name="Google Shape;257;p2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a:solidFill>
                  <a:schemeClr val="dk1"/>
                </a:solidFill>
                <a:latin typeface="Times New Roman"/>
                <a:ea typeface="Times New Roman"/>
                <a:cs typeface="Times New Roman"/>
                <a:sym typeface="Times New Roman"/>
              </a:rPr>
              <a:t>‹#›</a:t>
            </a:fld>
            <a:endParaRPr b="0" i="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4" name="Google Shape;264;p2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2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a:solidFill>
                  <a:schemeClr val="dk1"/>
                </a:solidFill>
                <a:latin typeface="Times New Roman"/>
                <a:ea typeface="Times New Roman"/>
                <a:cs typeface="Times New Roman"/>
                <a:sym typeface="Times New Roman"/>
              </a:rPr>
              <a:t>‹#›</a:t>
            </a:fld>
            <a:endParaRPr b="0" i="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71" name="Google Shape;271;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2" name="Google Shape;272;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a:solidFill>
                  <a:schemeClr val="dk1"/>
                </a:solidFill>
                <a:latin typeface="Times New Roman"/>
                <a:ea typeface="Times New Roman"/>
                <a:cs typeface="Times New Roman"/>
                <a:sym typeface="Times New Roman"/>
              </a:rPr>
              <a:t>‹#›</a:t>
            </a:fld>
            <a:endParaRPr b="0" i="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8" name="Google Shape;27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5" name="Google Shape;285;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6" name="Google Shape;286;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a:solidFill>
                  <a:schemeClr val="dk1"/>
                </a:solidFill>
                <a:latin typeface="Times New Roman"/>
                <a:ea typeface="Times New Roman"/>
                <a:cs typeface="Times New Roman"/>
                <a:sym typeface="Times New Roman"/>
              </a:rPr>
              <a:t>‹#›</a:t>
            </a:fld>
            <a:endParaRPr b="0" i="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Explosion of the Space Shuttle Challenger (1986)</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0" name="Google Shape;120;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Former New York City police officer who reported several of his fellow officers for bribery and related charges in front of the Knapp Commission probing police corruption in the NYPD. </a:t>
            </a:r>
            <a:endParaRPr/>
          </a:p>
        </p:txBody>
      </p:sp>
      <p:sp>
        <p:nvSpPr>
          <p:cNvPr id="121" name="Google Shape;121;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9" name="Google Shape;129;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b="0" lang="mk-MK"/>
              <a:t>Roger Mark Boisjoly, </a:t>
            </a:r>
            <a:r>
              <a:rPr lang="mk-MK"/>
              <a:t>April 25, 1938 – January 6, 2012) was an American mechanical engineer. He is best known for having raised strenuous objections to the launch of the Space Shuttle Challenger the day before the loss of the spacecraft and its crew loss of the spacecraft in January 1986. Boisjoly correctly predicted, based on earlier flight data, that the O-rings on the rocket boosters would fail if the shuttle launched in cold weather. (Source: Wikipedia)</a:t>
            </a:r>
            <a:endParaRPr/>
          </a:p>
          <a:p>
            <a:pPr indent="0" lvl="0" marL="0" rtl="0" algn="l">
              <a:spcBef>
                <a:spcPts val="0"/>
              </a:spcBef>
              <a:spcAft>
                <a:spcPts val="0"/>
              </a:spcAft>
              <a:buNone/>
            </a:pPr>
            <a:r>
              <a:t/>
            </a:r>
            <a:endParaRPr/>
          </a:p>
        </p:txBody>
      </p:sp>
      <p:sp>
        <p:nvSpPr>
          <p:cNvPr id="130" name="Google Shape;130;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8" name="Google Shape;13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 Satyendra Dubey was an Indian Engineering Service officer, he was the project director in the National Highways Authority of India NHAI. In 2002 he joined Indian Engineering Services and went on deputation to the National Highway Authority of India NHAI as a Project Director and responsible manger of the highway part of “Aurangabad- Barachatti” section of NH 2 (The Grand Trunk Road). He noticed many serious irregularities in the financial department and exposed them. </a:t>
            </a:r>
            <a:endParaRPr/>
          </a:p>
          <a:p>
            <a:pPr indent="0" lvl="0" marL="0" rtl="0" algn="l">
              <a:spcBef>
                <a:spcPts val="0"/>
              </a:spcBef>
              <a:spcAft>
                <a:spcPts val="0"/>
              </a:spcAft>
              <a:buNone/>
            </a:pPr>
            <a:r>
              <a:rPr lang="mk-MK"/>
              <a:t>He then wrote a letter to Prime Minster Atal Bihari Vajpayee detailing the financial and contractual irregularities in the project. While the letter was not signed, he attached a separate bio-data so that the matter would be taken more seriously. Despite a direct request that his identity be kept secret and despite the letter’s sensitive content, accusing some of Dubey’s superiors, the letter along with bio-data was forwarded immediately to the Ministry of Road Transport and Highways. After all this Satyendra Dubey was under huge threat and constantly afraid for his life. </a:t>
            </a:r>
            <a:endParaRPr/>
          </a:p>
          <a:p>
            <a:pPr indent="0" lvl="0" marL="0" rtl="0" algn="l">
              <a:spcBef>
                <a:spcPts val="0"/>
              </a:spcBef>
              <a:spcAft>
                <a:spcPts val="0"/>
              </a:spcAft>
              <a:buNone/>
            </a:pPr>
            <a:r>
              <a:rPr lang="mk-MK"/>
              <a:t>After exposing the scam he became a target for the local road mafia and some politicians. On 27 November 2003 when was returning from a wedding in Varanasi, he called his driver to be at station at 3 AM. He reached Gaya Railway Station at 3 AM but his driver was not there. Dubey took a rickshaw. After few hours he was found dead by the side of the road. He had been shot. (Source: Wikipedia)</a:t>
            </a:r>
            <a:endParaRPr/>
          </a:p>
        </p:txBody>
      </p:sp>
      <p:sp>
        <p:nvSpPr>
          <p:cNvPr id="139" name="Google Shape;13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6" name="Google Shape;146;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Not long after Milan Vukelić had told a journalist that his life was in danger, a bomb exploded under his car, killing him and injuring two passengers in November 2007</a:t>
            </a:r>
            <a:endParaRPr/>
          </a:p>
          <a:p>
            <a:pPr indent="0" lvl="0" marL="0" rtl="0" algn="l">
              <a:spcBef>
                <a:spcPts val="0"/>
              </a:spcBef>
              <a:spcAft>
                <a:spcPts val="0"/>
              </a:spcAft>
              <a:buNone/>
            </a:pPr>
            <a:r>
              <a:t/>
            </a:r>
            <a:endParaRPr/>
          </a:p>
          <a:p>
            <a:pPr indent="0" lvl="0" marL="0" rtl="0" algn="l">
              <a:spcBef>
                <a:spcPts val="0"/>
              </a:spcBef>
              <a:spcAft>
                <a:spcPts val="0"/>
              </a:spcAft>
              <a:buNone/>
            </a:pPr>
            <a:r>
              <a:rPr lang="mk-MK"/>
              <a:t>Milan Vukelić, a civil engineer at Banja Luka Construction Bureau, an institution that oversees and controls building developments in Banja Luka was disclosing information on irregularities in building projects around Banja Luka. His mother's house and his car was on fire in 2007, however, Vukelić had continued to provide information on the journalists, despite the threats he was facing. He, inter alia, reported then head of the Construction Bureau Čedo Savić on allegations of corruption, and he asked journalists to investigate those allegations in 2016. The police should protected him, but as he explained to the journalist that the Police were asking him questions on his disclosures instead. They never found out who killed him.</a:t>
            </a:r>
            <a:endParaRPr/>
          </a:p>
          <a:p>
            <a:pPr indent="0" lvl="0" marL="0" rtl="0" algn="l">
              <a:spcBef>
                <a:spcPts val="0"/>
              </a:spcBef>
              <a:spcAft>
                <a:spcPts val="0"/>
              </a:spcAft>
              <a:buNone/>
            </a:pPr>
            <a:r>
              <a:rPr lang="mk-MK"/>
              <a:t>(Source: Global Initiative, Faces on Assassination: https://assassination.globalinitiative.net/face/milan-vukelic/.</a:t>
            </a:r>
            <a:endParaRPr/>
          </a:p>
        </p:txBody>
      </p:sp>
      <p:sp>
        <p:nvSpPr>
          <p:cNvPr id="147" name="Google Shape;147;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4" name="Google Shape;154;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mk-MK"/>
              <a:t>Whistleblower protection and reports in Montenegro</a:t>
            </a:r>
            <a:br>
              <a:rPr lang="mk-MK"/>
            </a:br>
            <a:endParaRPr/>
          </a:p>
          <a:p>
            <a:pPr indent="0" lvl="0" marL="0" rtl="0" algn="l">
              <a:spcBef>
                <a:spcPts val="0"/>
              </a:spcBef>
              <a:spcAft>
                <a:spcPts val="0"/>
              </a:spcAft>
              <a:buNone/>
            </a:pPr>
            <a:r>
              <a:rPr lang="mk-MK"/>
              <a:t>2019 – 110 whistleblower reports, out of which 64 were anonymous. 5 reports received from the legal persons</a:t>
            </a:r>
            <a:br>
              <a:rPr lang="mk-MK"/>
            </a:br>
            <a:r>
              <a:rPr lang="mk-MK"/>
              <a:t>2018 – 110 whistleblower reports  </a:t>
            </a:r>
            <a:br>
              <a:rPr lang="mk-MK"/>
            </a:br>
            <a:r>
              <a:rPr lang="mk-MK"/>
              <a:t>2017 - 69 whistleblower reports</a:t>
            </a:r>
            <a:br>
              <a:rPr lang="mk-MK"/>
            </a:br>
            <a:r>
              <a:rPr lang="mk-MK"/>
              <a:t>2016 - 56 whistleblower reports</a:t>
            </a:r>
            <a:br>
              <a:rPr lang="mk-MK"/>
            </a:br>
            <a:r>
              <a:rPr lang="mk-MK"/>
              <a:t>….</a:t>
            </a:r>
            <a:br>
              <a:rPr lang="mk-MK"/>
            </a:br>
            <a:r>
              <a:rPr lang="mk-MK"/>
              <a:t>2019 - 3 requests for protection, 1 procedure completed, the ACC did not grant a protected status to a whistleblower</a:t>
            </a:r>
            <a:endParaRPr/>
          </a:p>
          <a:p>
            <a:pPr indent="0" lvl="0" marL="0" rtl="0" algn="l">
              <a:spcBef>
                <a:spcPts val="0"/>
              </a:spcBef>
              <a:spcAft>
                <a:spcPts val="0"/>
              </a:spcAft>
              <a:buNone/>
            </a:pPr>
            <a:r>
              <a:rPr lang="mk-MK"/>
              <a:t>2018 – 1 request for protection</a:t>
            </a:r>
            <a:endParaRPr/>
          </a:p>
          <a:p>
            <a:pPr indent="0" lvl="0" marL="0" rtl="0" algn="l">
              <a:spcBef>
                <a:spcPts val="0"/>
              </a:spcBef>
              <a:spcAft>
                <a:spcPts val="0"/>
              </a:spcAft>
              <a:buNone/>
            </a:pPr>
            <a:r>
              <a:rPr lang="mk-MK"/>
              <a:t>2017 – 2 requests for protection</a:t>
            </a:r>
            <a:endParaRPr/>
          </a:p>
          <a:p>
            <a:pPr indent="0" lvl="0" marL="0" rtl="0" algn="l">
              <a:spcBef>
                <a:spcPts val="0"/>
              </a:spcBef>
              <a:spcAft>
                <a:spcPts val="0"/>
              </a:spcAft>
              <a:buNone/>
            </a:pPr>
            <a:r>
              <a:rPr lang="mk-MK"/>
              <a:t>2016 – 9 requests for protection </a:t>
            </a:r>
            <a:endParaRPr/>
          </a:p>
          <a:p>
            <a:pPr indent="0" lvl="0" marL="0" rtl="0" algn="l">
              <a:spcBef>
                <a:spcPts val="0"/>
              </a:spcBef>
              <a:spcAft>
                <a:spcPts val="0"/>
              </a:spcAft>
              <a:buNone/>
            </a:pPr>
            <a:r>
              <a:rPr lang="mk-MK"/>
              <a:t>(Source: SELDI.net and the ACC Montenegro 2019 Annual report)</a:t>
            </a:r>
            <a:endParaRPr/>
          </a:p>
        </p:txBody>
      </p:sp>
      <p:sp>
        <p:nvSpPr>
          <p:cNvPr id="155" name="Google Shape;155;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b="0" i="0" lang="mk-MK" sz="1300" u="none" cap="none" strike="noStrike">
                <a:solidFill>
                  <a:schemeClr val="dk1"/>
                </a:solidFill>
                <a:latin typeface="Times New Roman"/>
                <a:ea typeface="Times New Roman"/>
                <a:cs typeface="Times New Roman"/>
                <a:sym typeface="Times New Roman"/>
              </a:rPr>
              <a:t>‹#›</a:t>
            </a:fld>
            <a:endParaRPr b="0" i="0" sz="1300" u="none" cap="none" strike="noStrike">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11"/>
          <p:cNvSpPr/>
          <p:nvPr>
            <p:ph idx="2" type="pic"/>
          </p:nvPr>
        </p:nvSpPr>
        <p:spPr>
          <a:xfrm>
            <a:off x="5183188" y="987425"/>
            <a:ext cx="6172200" cy="4873625"/>
          </a:xfrm>
          <a:prstGeom prst="rect">
            <a:avLst/>
          </a:prstGeom>
          <a:noFill/>
          <a:ln>
            <a:noFill/>
          </a:ln>
        </p:spPr>
      </p:sp>
      <p:sp>
        <p:nvSpPr>
          <p:cNvPr id="74" name="Google Shape;74;p11"/>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5" name="Google Shape;75;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4" name="Shape 84"/>
        <p:cNvGrpSpPr/>
        <p:nvPr/>
      </p:nvGrpSpPr>
      <p:grpSpPr>
        <a:xfrm>
          <a:off x="0" y="0"/>
          <a:ext cx="0" cy="0"/>
          <a:chOff x="0" y="0"/>
          <a:chExt cx="0" cy="0"/>
        </a:xfrm>
      </p:grpSpPr>
      <p:sp>
        <p:nvSpPr>
          <p:cNvPr id="85" name="Google Shape;85;p13"/>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6" name="Google Shape;86;p13"/>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color background">
  <p:cSld name="Blank color background">
    <p:spTree>
      <p:nvGrpSpPr>
        <p:cNvPr id="27" name="Shape 27"/>
        <p:cNvGrpSpPr/>
        <p:nvPr/>
      </p:nvGrpSpPr>
      <p:grpSpPr>
        <a:xfrm>
          <a:off x="0" y="0"/>
          <a:ext cx="0" cy="0"/>
          <a:chOff x="0" y="0"/>
          <a:chExt cx="0" cy="0"/>
        </a:xfrm>
      </p:grpSpPr>
      <p:sp>
        <p:nvSpPr>
          <p:cNvPr id="28" name="Google Shape;28;p4"/>
          <p:cNvSpPr/>
          <p:nvPr/>
        </p:nvSpPr>
        <p:spPr>
          <a:xfrm>
            <a:off x="9808488" y="6755100"/>
            <a:ext cx="1191600" cy="102800"/>
          </a:xfrm>
          <a:prstGeom prst="rect">
            <a:avLst/>
          </a:prstGeom>
          <a:solidFill>
            <a:schemeClr val="accent4"/>
          </a:solidFill>
          <a:ln>
            <a:noFill/>
          </a:ln>
        </p:spPr>
        <p:txBody>
          <a:bodyPr anchorCtr="0" anchor="ctr" bIns="121900" lIns="121900" spcFirstLastPara="1" rIns="121900" wrap="square" tIns="121900">
            <a:noAutofit/>
          </a:bodyPr>
          <a:lstStyle/>
          <a:p>
            <a:pPr indent="0" lvl="0" marL="0" marR="0" rtl="0" algn="l">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29" name="Google Shape;29;p4"/>
          <p:cNvSpPr/>
          <p:nvPr/>
        </p:nvSpPr>
        <p:spPr>
          <a:xfrm>
            <a:off x="11000416" y="6755100"/>
            <a:ext cx="1191600" cy="102800"/>
          </a:xfrm>
          <a:prstGeom prst="rect">
            <a:avLst/>
          </a:prstGeom>
          <a:solidFill>
            <a:schemeClr val="accent3"/>
          </a:solidFill>
          <a:ln>
            <a:noFill/>
          </a:ln>
        </p:spPr>
        <p:txBody>
          <a:bodyPr anchorCtr="0" anchor="ctr" bIns="121900" lIns="121900" spcFirstLastPara="1" rIns="121900" wrap="square" tIns="121900">
            <a:noAutofit/>
          </a:bodyPr>
          <a:lstStyle/>
          <a:p>
            <a:pPr indent="0" lvl="0" marL="0" marR="0" rtl="0" algn="l">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30" name="Google Shape;30;p4"/>
          <p:cNvSpPr/>
          <p:nvPr/>
        </p:nvSpPr>
        <p:spPr>
          <a:xfrm>
            <a:off x="0" y="6755100"/>
            <a:ext cx="1191600" cy="1028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31" name="Google Shape;31;p4"/>
          <p:cNvSpPr/>
          <p:nvPr/>
        </p:nvSpPr>
        <p:spPr>
          <a:xfrm>
            <a:off x="1191613" y="6755100"/>
            <a:ext cx="8616800" cy="1028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spcBef>
                <a:spcPts val="0"/>
              </a:spcBef>
              <a:spcAft>
                <a:spcPts val="0"/>
              </a:spcAft>
              <a:buClr>
                <a:schemeClr val="dk1"/>
              </a:buClr>
              <a:buSzPts val="2400"/>
              <a:buFont typeface="Calibri"/>
              <a:buNone/>
            </a:pPr>
            <a:r>
              <a:t/>
            </a:r>
            <a:endParaRPr b="0" i="0" sz="2400" u="none" cap="none" strike="noStrike">
              <a:solidFill>
                <a:schemeClr val="dk1"/>
              </a:solidFill>
              <a:latin typeface="Calibri"/>
              <a:ea typeface="Calibri"/>
              <a:cs typeface="Calibri"/>
              <a:sym typeface="Calibri"/>
            </a:endParaRPr>
          </a:p>
        </p:txBody>
      </p:sp>
      <p:sp>
        <p:nvSpPr>
          <p:cNvPr id="32" name="Google Shape;32;p4"/>
          <p:cNvSpPr txBox="1"/>
          <p:nvPr>
            <p:ph idx="12" type="sldNum"/>
          </p:nvPr>
        </p:nvSpPr>
        <p:spPr>
          <a:xfrm>
            <a:off x="11307433" y="6262577"/>
            <a:ext cx="731600" cy="418000"/>
          </a:xfrm>
          <a:prstGeom prst="rect">
            <a:avLst/>
          </a:prstGeom>
          <a:noFill/>
          <a:ln>
            <a:noFill/>
          </a:ln>
        </p:spPr>
        <p:txBody>
          <a:bodyPr anchorCtr="0" anchor="t" bIns="91425" lIns="91425" spcFirstLastPara="1" rIns="91425" wrap="square" tIns="91425">
            <a:noAutofit/>
          </a:bodyPr>
          <a:lstStyle>
            <a:lvl1pPr indent="0" lvl="0"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1pPr>
            <a:lvl2pPr indent="0" lvl="1"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2pPr>
            <a:lvl3pPr indent="0" lvl="2"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3pPr>
            <a:lvl4pPr indent="0" lvl="3"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4pPr>
            <a:lvl5pPr indent="0" lvl="4"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5pPr>
            <a:lvl6pPr indent="0" lvl="5"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6pPr>
            <a:lvl7pPr indent="0" lvl="6"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7pPr>
            <a:lvl8pPr indent="0" lvl="7"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8pPr>
            <a:lvl9pPr indent="0" lvl="8" marL="0" algn="r">
              <a:buClr>
                <a:schemeClr val="lt1"/>
              </a:buClr>
              <a:buSzPts val="1200"/>
              <a:buFont typeface="Calibri"/>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3" name="Shape 33"/>
        <p:cNvGrpSpPr/>
        <p:nvPr/>
      </p:nvGrpSpPr>
      <p:grpSpPr>
        <a:xfrm>
          <a:off x="0" y="0"/>
          <a:ext cx="0" cy="0"/>
          <a:chOff x="0" y="0"/>
          <a:chExt cx="0" cy="0"/>
        </a:xfrm>
      </p:grpSpPr>
      <p:sp>
        <p:nvSpPr>
          <p:cNvPr id="34" name="Google Shape;34;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6" name="Google Shape;36;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9" name="Shape 39"/>
        <p:cNvGrpSpPr/>
        <p:nvPr/>
      </p:nvGrpSpPr>
      <p:grpSpPr>
        <a:xfrm>
          <a:off x="0" y="0"/>
          <a:ext cx="0" cy="0"/>
          <a:chOff x="0" y="0"/>
          <a:chExt cx="0" cy="0"/>
        </a:xfrm>
      </p:grpSpPr>
      <p:sp>
        <p:nvSpPr>
          <p:cNvPr id="40" name="Google Shape;4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1" name="Google Shape;41;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6" name="Shape 46"/>
        <p:cNvGrpSpPr/>
        <p:nvPr/>
      </p:nvGrpSpPr>
      <p:grpSpPr>
        <a:xfrm>
          <a:off x="0" y="0"/>
          <a:ext cx="0" cy="0"/>
          <a:chOff x="0" y="0"/>
          <a:chExt cx="0" cy="0"/>
        </a:xfrm>
      </p:grpSpPr>
      <p:sp>
        <p:nvSpPr>
          <p:cNvPr id="47" name="Google Shape;47;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9" name="Google Shape;49;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1" name="Google Shape;51;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5" name="Shape 55"/>
        <p:cNvGrpSpPr/>
        <p:nvPr/>
      </p:nvGrpSpPr>
      <p:grpSpPr>
        <a:xfrm>
          <a:off x="0" y="0"/>
          <a:ext cx="0" cy="0"/>
          <a:chOff x="0" y="0"/>
          <a:chExt cx="0" cy="0"/>
        </a:xfrm>
      </p:grpSpPr>
      <p:sp>
        <p:nvSpPr>
          <p:cNvPr id="56" name="Google Shape;5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4" name="Shape 64"/>
        <p:cNvGrpSpPr/>
        <p:nvPr/>
      </p:nvGrpSpPr>
      <p:grpSpPr>
        <a:xfrm>
          <a:off x="0" y="0"/>
          <a:ext cx="0" cy="0"/>
          <a:chOff x="0" y="0"/>
          <a:chExt cx="0" cy="0"/>
        </a:xfrm>
      </p:grpSpPr>
      <p:sp>
        <p:nvSpPr>
          <p:cNvPr id="65" name="Google Shape;6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0"/>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7" name="Google Shape;67;p10"/>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8" name="Google Shape;6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k-M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mk-MK"/>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3.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0.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hyperlink" Target="https://ec.europa.eu/neighbourhood-enlargement/sites/default/files/bosnia_and_herzegovina_report_2020.pdf" TargetMode="External"/><Relationship Id="rId4" Type="http://schemas.openxmlformats.org/officeDocument/2006/relationships/hyperlink" Target="https://www.cms-lawnow.com/ealerts/2019/11/experts-welcome-croatias-new-whistleblower-act-but-warn-of-flaws?cc_lang=en"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jpg"/><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ctrTitle"/>
          </p:nvPr>
        </p:nvSpPr>
        <p:spPr>
          <a:xfrm>
            <a:off x="1524000" y="1923552"/>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107000"/>
              </a:lnSpc>
              <a:spcBef>
                <a:spcPts val="0"/>
              </a:spcBef>
              <a:spcAft>
                <a:spcPts val="0"/>
              </a:spcAft>
              <a:buClr>
                <a:schemeClr val="dk1"/>
              </a:buClr>
              <a:buSzPts val="4400"/>
              <a:buFont typeface="Calibri"/>
              <a:buNone/>
            </a:pPr>
            <a:r>
              <a:rPr lang="mk-MK" sz="4400"/>
              <a:t>Меѓународни прикази на случаи и искуствата од Западен Балкан</a:t>
            </a:r>
            <a:br>
              <a:rPr lang="mk-MK" sz="4400">
                <a:latin typeface="Calibri"/>
                <a:ea typeface="Calibri"/>
                <a:cs typeface="Calibri"/>
                <a:sym typeface="Calibri"/>
              </a:rPr>
            </a:br>
            <a:endParaRPr sz="4400"/>
          </a:p>
        </p:txBody>
      </p:sp>
      <p:sp>
        <p:nvSpPr>
          <p:cNvPr id="95" name="Google Shape;95;p14"/>
          <p:cNvSpPr txBox="1"/>
          <p:nvPr>
            <p:ph idx="1" type="subTitle"/>
          </p:nvPr>
        </p:nvSpPr>
        <p:spPr>
          <a:xfrm>
            <a:off x="1524000" y="4533854"/>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mk-MK"/>
              <a:t>Алма Седлар</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3"/>
          <p:cNvSpPr txBox="1"/>
          <p:nvPr>
            <p:ph type="title"/>
          </p:nvPr>
        </p:nvSpPr>
        <p:spPr>
          <a:xfrm>
            <a:off x="1534524" y="1295633"/>
            <a:ext cx="6738619" cy="95226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mk-MK" sz="3200"/>
              <a:t>Случајот на Инфраструктура Блед (2018)</a:t>
            </a:r>
            <a:endParaRPr/>
          </a:p>
        </p:txBody>
      </p:sp>
      <p:sp>
        <p:nvSpPr>
          <p:cNvPr id="165" name="Google Shape;165;p23"/>
          <p:cNvSpPr txBox="1"/>
          <p:nvPr>
            <p:ph idx="1" type="body"/>
          </p:nvPr>
        </p:nvSpPr>
        <p:spPr>
          <a:xfrm>
            <a:off x="723900" y="2247900"/>
            <a:ext cx="9824027" cy="3925102"/>
          </a:xfrm>
          <a:prstGeom prst="rect">
            <a:avLst/>
          </a:prstGeom>
          <a:noFill/>
          <a:ln>
            <a:noFill/>
          </a:ln>
        </p:spPr>
        <p:txBody>
          <a:bodyPr anchorCtr="0" anchor="t" bIns="45700" lIns="91425" spcFirstLastPara="1" rIns="91425" wrap="square" tIns="45700">
            <a:noAutofit/>
          </a:bodyPr>
          <a:lstStyle/>
          <a:p>
            <a:pPr indent="-342900" lvl="1" marL="1054082" rtl="0" algn="just">
              <a:lnSpc>
                <a:spcPct val="90000"/>
              </a:lnSpc>
              <a:spcBef>
                <a:spcPts val="0"/>
              </a:spcBef>
              <a:spcAft>
                <a:spcPts val="0"/>
              </a:spcAft>
              <a:buClr>
                <a:srgbClr val="002060"/>
              </a:buClr>
              <a:buSzPts val="2133"/>
              <a:buFont typeface="Calibri"/>
              <a:buChar char="-"/>
            </a:pPr>
            <a:r>
              <a:rPr lang="mk-MK" sz="2133">
                <a:solidFill>
                  <a:srgbClr val="002060"/>
                </a:solidFill>
                <a:latin typeface="Calibri"/>
                <a:ea typeface="Calibri"/>
                <a:cs typeface="Calibri"/>
                <a:sym typeface="Calibri"/>
              </a:rPr>
              <a:t>Марјана Мрак, вработена во јавното претпријатие Инфраструктура Блед во Словенија во АК пријавила наводни неправилности во јавните набавки и потоа случајот бил јавно обелоденет</a:t>
            </a:r>
            <a:endParaRPr sz="2133">
              <a:solidFill>
                <a:srgbClr val="002060"/>
              </a:solidFill>
              <a:latin typeface="Calibri"/>
              <a:ea typeface="Calibri"/>
              <a:cs typeface="Calibri"/>
              <a:sym typeface="Calibri"/>
            </a:endParaRPr>
          </a:p>
          <a:p>
            <a:pPr indent="-207454" lvl="1" marL="1054082" rtl="0" algn="just">
              <a:lnSpc>
                <a:spcPct val="90000"/>
              </a:lnSpc>
              <a:spcBef>
                <a:spcPts val="500"/>
              </a:spcBef>
              <a:spcAft>
                <a:spcPts val="0"/>
              </a:spcAft>
              <a:buClr>
                <a:schemeClr val="dk1"/>
              </a:buClr>
              <a:buSzPts val="2133"/>
              <a:buFont typeface="Calibri"/>
              <a:buNone/>
            </a:pPr>
            <a:r>
              <a:t/>
            </a:r>
            <a:endParaRPr sz="2133">
              <a:solidFill>
                <a:srgbClr val="002060"/>
              </a:solidFill>
              <a:latin typeface="Calibri"/>
              <a:ea typeface="Calibri"/>
              <a:cs typeface="Calibri"/>
              <a:sym typeface="Calibri"/>
            </a:endParaRPr>
          </a:p>
          <a:p>
            <a:pPr indent="-342900" lvl="1" marL="1054082" rtl="0" algn="just">
              <a:lnSpc>
                <a:spcPct val="90000"/>
              </a:lnSpc>
              <a:spcBef>
                <a:spcPts val="500"/>
              </a:spcBef>
              <a:spcAft>
                <a:spcPts val="0"/>
              </a:spcAft>
              <a:buClr>
                <a:srgbClr val="002060"/>
              </a:buClr>
              <a:buSzPts val="2133"/>
              <a:buFont typeface="Calibri"/>
              <a:buChar char="-"/>
            </a:pPr>
            <a:r>
              <a:rPr lang="mk-MK" sz="2133">
                <a:solidFill>
                  <a:srgbClr val="002060"/>
                </a:solidFill>
                <a:latin typeface="Calibri"/>
                <a:ea typeface="Calibri"/>
                <a:cs typeface="Calibri"/>
                <a:sym typeface="Calibri"/>
              </a:rPr>
              <a:t>Откако се утврдило дека таа го пријавила случајот, почнала одмазда против г-ѓа Мрак на нејзиното работно место и на крајот била отпуштена</a:t>
            </a:r>
            <a:endParaRPr sz="2133">
              <a:solidFill>
                <a:srgbClr val="002060"/>
              </a:solidFill>
              <a:latin typeface="Calibri"/>
              <a:ea typeface="Calibri"/>
              <a:cs typeface="Calibri"/>
              <a:sym typeface="Calibri"/>
            </a:endParaRPr>
          </a:p>
          <a:p>
            <a:pPr indent="-207454" lvl="1" marL="1054082" rtl="0" algn="just">
              <a:lnSpc>
                <a:spcPct val="90000"/>
              </a:lnSpc>
              <a:spcBef>
                <a:spcPts val="500"/>
              </a:spcBef>
              <a:spcAft>
                <a:spcPts val="0"/>
              </a:spcAft>
              <a:buClr>
                <a:schemeClr val="dk1"/>
              </a:buClr>
              <a:buSzPts val="2133"/>
              <a:buFont typeface="Calibri"/>
              <a:buNone/>
            </a:pPr>
            <a:r>
              <a:t/>
            </a:r>
            <a:endParaRPr sz="2133">
              <a:solidFill>
                <a:srgbClr val="002060"/>
              </a:solidFill>
              <a:latin typeface="Calibri"/>
              <a:ea typeface="Calibri"/>
              <a:cs typeface="Calibri"/>
              <a:sym typeface="Calibri"/>
            </a:endParaRPr>
          </a:p>
          <a:p>
            <a:pPr indent="-342900" lvl="1" marL="1054082" rtl="0" algn="just">
              <a:lnSpc>
                <a:spcPct val="90000"/>
              </a:lnSpc>
              <a:spcBef>
                <a:spcPts val="500"/>
              </a:spcBef>
              <a:spcAft>
                <a:spcPts val="0"/>
              </a:spcAft>
              <a:buClr>
                <a:srgbClr val="002060"/>
              </a:buClr>
              <a:buSzPts val="2133"/>
              <a:buFont typeface="Calibri"/>
              <a:buChar char="-"/>
            </a:pPr>
            <a:r>
              <a:rPr lang="mk-MK" sz="2133">
                <a:solidFill>
                  <a:srgbClr val="002060"/>
                </a:solidFill>
                <a:latin typeface="Calibri"/>
                <a:ea typeface="Calibri"/>
                <a:cs typeface="Calibri"/>
                <a:sym typeface="Calibri"/>
              </a:rPr>
              <a:t>АК на г-ѓа Мрак и доделила заштитен статус</a:t>
            </a:r>
            <a:endParaRPr sz="2133">
              <a:solidFill>
                <a:srgbClr val="002060"/>
              </a:solidFill>
              <a:latin typeface="Calibri"/>
              <a:ea typeface="Calibri"/>
              <a:cs typeface="Calibri"/>
              <a:sym typeface="Calibri"/>
            </a:endParaRPr>
          </a:p>
          <a:p>
            <a:pPr indent="-207454" lvl="1" marL="1054082" rtl="0" algn="just">
              <a:lnSpc>
                <a:spcPct val="90000"/>
              </a:lnSpc>
              <a:spcBef>
                <a:spcPts val="500"/>
              </a:spcBef>
              <a:spcAft>
                <a:spcPts val="0"/>
              </a:spcAft>
              <a:buClr>
                <a:schemeClr val="dk1"/>
              </a:buClr>
              <a:buSzPts val="2133"/>
              <a:buFont typeface="Calibri"/>
              <a:buNone/>
            </a:pPr>
            <a:r>
              <a:t/>
            </a:r>
            <a:endParaRPr sz="2133">
              <a:solidFill>
                <a:srgbClr val="002060"/>
              </a:solidFill>
              <a:latin typeface="Calibri"/>
              <a:ea typeface="Calibri"/>
              <a:cs typeface="Calibri"/>
              <a:sym typeface="Calibri"/>
            </a:endParaRPr>
          </a:p>
          <a:p>
            <a:pPr indent="-342900" lvl="1" marL="1054082" rtl="0" algn="just">
              <a:lnSpc>
                <a:spcPct val="90000"/>
              </a:lnSpc>
              <a:spcBef>
                <a:spcPts val="500"/>
              </a:spcBef>
              <a:spcAft>
                <a:spcPts val="0"/>
              </a:spcAft>
              <a:buClr>
                <a:srgbClr val="002060"/>
              </a:buClr>
              <a:buSzPts val="2133"/>
              <a:buFont typeface="Calibri"/>
              <a:buChar char="-"/>
            </a:pPr>
            <a:r>
              <a:rPr lang="mk-MK" sz="2133">
                <a:solidFill>
                  <a:srgbClr val="002060"/>
                </a:solidFill>
                <a:latin typeface="Calibri"/>
                <a:ea typeface="Calibri"/>
                <a:cs typeface="Calibri"/>
                <a:sym typeface="Calibri"/>
              </a:rPr>
              <a:t>Г-ѓа Мрак нашла нова работа во друга установа од јавниот сектор брзо откако судот го завршил предметот за неоправдано отпуштање помеѓу г-ѓа Мрак и нејзиниот поранешен работодавач</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type="title"/>
          </p:nvPr>
        </p:nvSpPr>
        <p:spPr>
          <a:xfrm>
            <a:off x="1713422" y="1408111"/>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Искуствата од Западен Балкан</a:t>
            </a:r>
            <a:endParaRPr b="1" sz="3200"/>
          </a:p>
        </p:txBody>
      </p:sp>
      <p:sp>
        <p:nvSpPr>
          <p:cNvPr id="172" name="Google Shape;172;p24"/>
          <p:cNvSpPr txBox="1"/>
          <p:nvPr>
            <p:ph idx="1" type="body"/>
          </p:nvPr>
        </p:nvSpPr>
        <p:spPr>
          <a:xfrm>
            <a:off x="1551391" y="1836736"/>
            <a:ext cx="8730982" cy="4323594"/>
          </a:xfrm>
          <a:prstGeom prst="rect">
            <a:avLst/>
          </a:prstGeom>
          <a:noFill/>
          <a:ln>
            <a:noFill/>
          </a:ln>
        </p:spPr>
        <p:txBody>
          <a:bodyPr anchorCtr="0" anchor="t" bIns="45700" lIns="91425" spcFirstLastPara="1" rIns="91425" wrap="square" tIns="45700">
            <a:noAutofit/>
          </a:bodyPr>
          <a:lstStyle/>
          <a:p>
            <a:pPr indent="-321743" lvl="0" marL="474121" marR="242141" rtl="0" algn="l">
              <a:lnSpc>
                <a:spcPct val="90000"/>
              </a:lnSpc>
              <a:spcBef>
                <a:spcPts val="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73" name="Google Shape;173;p24"/>
          <p:cNvPicPr preferRelativeResize="0"/>
          <p:nvPr/>
        </p:nvPicPr>
        <p:blipFill rotWithShape="1">
          <a:blip r:embed="rId3">
            <a:alphaModFix/>
          </a:blip>
          <a:srcRect b="0" l="0" r="0" t="0"/>
          <a:stretch/>
        </p:blipFill>
        <p:spPr>
          <a:xfrm>
            <a:off x="3292607" y="2759403"/>
            <a:ext cx="5248550" cy="2939188"/>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5"/>
          <p:cNvSpPr txBox="1"/>
          <p:nvPr>
            <p:ph type="title"/>
          </p:nvPr>
        </p:nvSpPr>
        <p:spPr>
          <a:xfrm>
            <a:off x="1708678" y="1301750"/>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Заштита на укажувачите во Западен Балкан (1)</a:t>
            </a:r>
            <a:endParaRPr/>
          </a:p>
        </p:txBody>
      </p:sp>
      <p:sp>
        <p:nvSpPr>
          <p:cNvPr id="180" name="Google Shape;180;p25"/>
          <p:cNvSpPr txBox="1"/>
          <p:nvPr>
            <p:ph idx="1" type="body"/>
          </p:nvPr>
        </p:nvSpPr>
        <p:spPr>
          <a:xfrm>
            <a:off x="1459967" y="1836737"/>
            <a:ext cx="8727022" cy="4587115"/>
          </a:xfrm>
          <a:prstGeom prst="rect">
            <a:avLst/>
          </a:prstGeom>
          <a:noFill/>
          <a:ln>
            <a:noFill/>
          </a:ln>
        </p:spPr>
        <p:txBody>
          <a:bodyPr anchorCtr="0" anchor="t" bIns="45700" lIns="91425" spcFirstLastPara="1" rIns="91425" wrap="square" tIns="45700">
            <a:noAutofit/>
          </a:bodyPr>
          <a:lstStyle/>
          <a:p>
            <a:pPr indent="-321743" lvl="0" marL="474121" marR="242141" rtl="0" algn="l">
              <a:lnSpc>
                <a:spcPct val="90000"/>
              </a:lnSpc>
              <a:spcBef>
                <a:spcPts val="0"/>
              </a:spcBef>
              <a:spcAft>
                <a:spcPts val="0"/>
              </a:spcAft>
              <a:buClr>
                <a:srgbClr val="FFFFFF"/>
              </a:buClr>
              <a:buSzPts val="2133"/>
              <a:buFont typeface="Arial"/>
              <a:buNone/>
            </a:pPr>
            <a:r>
              <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 Албанија – Закон за заштита на укажувачите (2016), ХИДААЦИ е надворешен орган за пријавување, одлучување по барања за заштита, обезбедување заштита, следење на внатрешните механизми за пријавување, поддршка на спроведувањето на законот, обезбедување подигање на свеста...</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 Босна и Херцеговина – Закон за заштита на лицата што пријавуваат корупција во институциите на Босна и Херцеговина (на национално ниво, 2014) и Закон за заштита на лицата што пријавуваат корупција (Република Српска, 2016)</a:t>
            </a:r>
            <a:endParaRPr sz="2000">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 Хрватска – Закон за заштита на укажувачите (2019)</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6"/>
          <p:cNvSpPr txBox="1"/>
          <p:nvPr>
            <p:ph type="title"/>
          </p:nvPr>
        </p:nvSpPr>
        <p:spPr>
          <a:xfrm>
            <a:off x="1693863" y="979486"/>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Заштита на укажувачите во Западен Балкан(2)</a:t>
            </a:r>
            <a:endParaRPr/>
          </a:p>
        </p:txBody>
      </p:sp>
      <p:sp>
        <p:nvSpPr>
          <p:cNvPr id="187" name="Google Shape;187;p26"/>
          <p:cNvSpPr txBox="1"/>
          <p:nvPr>
            <p:ph idx="1" type="body"/>
          </p:nvPr>
        </p:nvSpPr>
        <p:spPr>
          <a:xfrm>
            <a:off x="904875" y="1836737"/>
            <a:ext cx="6241276" cy="4587115"/>
          </a:xfrm>
          <a:prstGeom prst="rect">
            <a:avLst/>
          </a:prstGeom>
          <a:noFill/>
          <a:ln>
            <a:noFill/>
          </a:ln>
        </p:spPr>
        <p:txBody>
          <a:bodyPr anchorCtr="0" anchor="t" bIns="45700" lIns="91425" spcFirstLastPara="1" rIns="91425" wrap="square" tIns="45700">
            <a:noAutofit/>
          </a:bodyPr>
          <a:lstStyle/>
          <a:p>
            <a:pPr indent="0" lvl="0" marL="16932" marR="242141" rtl="0" algn="l">
              <a:lnSpc>
                <a:spcPct val="90000"/>
              </a:lnSpc>
              <a:spcBef>
                <a:spcPts val="0"/>
              </a:spcBef>
              <a:spcAft>
                <a:spcPts val="0"/>
              </a:spcAft>
              <a:buClr>
                <a:srgbClr val="FFFFFF"/>
              </a:buClr>
              <a:buSzPts val="2133"/>
              <a:buNone/>
            </a:pPr>
            <a:r>
              <a:rPr lang="mk-MK" sz="2133">
                <a:latin typeface="Calibri"/>
                <a:ea typeface="Calibri"/>
                <a:cs typeface="Calibri"/>
                <a:sym typeface="Calibri"/>
              </a:rPr>
              <a:t>- Косово - Закон за заштита на укажувачите (2019)</a:t>
            </a:r>
            <a:endParaRPr/>
          </a:p>
          <a:p>
            <a:pPr indent="0" lvl="0" marL="16932" marR="242141" rtl="0" algn="l">
              <a:lnSpc>
                <a:spcPct val="90000"/>
              </a:lnSpc>
              <a:spcBef>
                <a:spcPts val="1000"/>
              </a:spcBef>
              <a:spcAft>
                <a:spcPts val="0"/>
              </a:spcAft>
              <a:buClr>
                <a:srgbClr val="FFFFFF"/>
              </a:buClr>
              <a:buSzPts val="2133"/>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Северна Македонија– Закон за заштита на укажувачите  (2016, дополнет 2019)</a:t>
            </a:r>
            <a:endParaRPr/>
          </a:p>
          <a:p>
            <a:pPr indent="0" lvl="0" marL="16932" marR="242141" rtl="0" algn="l">
              <a:lnSpc>
                <a:spcPct val="90000"/>
              </a:lnSpc>
              <a:spcBef>
                <a:spcPts val="1000"/>
              </a:spcBef>
              <a:spcAft>
                <a:spcPts val="0"/>
              </a:spcAft>
              <a:buClr>
                <a:srgbClr val="FFFFFF"/>
              </a:buClr>
              <a:buSzPts val="2133"/>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Црна Гора – Антикорупциски закон (2014). АК е надлежна за заштита на укажувачите. </a:t>
            </a:r>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Србија – Законот за заштита на укажувачите  (2014) се смета за еден од најдобрите закони за заштита на укажувачите на меѓународно ниво. </a:t>
            </a:r>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t/>
            </a:r>
            <a:endParaRPr sz="2133">
              <a:latin typeface="Calibri"/>
              <a:ea typeface="Calibri"/>
              <a:cs typeface="Calibri"/>
              <a:sym typeface="Calibri"/>
            </a:endParaRPr>
          </a:p>
        </p:txBody>
      </p:sp>
      <p:pic>
        <p:nvPicPr>
          <p:cNvPr id="188" name="Google Shape;188;p26"/>
          <p:cNvPicPr preferRelativeResize="0"/>
          <p:nvPr/>
        </p:nvPicPr>
        <p:blipFill rotWithShape="1">
          <a:blip r:embed="rId3">
            <a:alphaModFix/>
          </a:blip>
          <a:srcRect b="0" l="0" r="0" t="0"/>
          <a:stretch/>
        </p:blipFill>
        <p:spPr>
          <a:xfrm>
            <a:off x="7628085" y="2938862"/>
            <a:ext cx="2990850" cy="1533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7"/>
          <p:cNvSpPr txBox="1"/>
          <p:nvPr>
            <p:ph type="title"/>
          </p:nvPr>
        </p:nvSpPr>
        <p:spPr>
          <a:xfrm>
            <a:off x="1722438" y="1282700"/>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mk-MK" sz="3200">
                <a:latin typeface="Calibri"/>
                <a:ea typeface="Calibri"/>
                <a:cs typeface="Calibri"/>
                <a:sym typeface="Calibri"/>
              </a:rPr>
              <a:t>Научени лекции – Западен Балкан</a:t>
            </a:r>
            <a:endParaRPr sz="3200">
              <a:latin typeface="Calibri"/>
              <a:ea typeface="Calibri"/>
              <a:cs typeface="Calibri"/>
              <a:sym typeface="Calibri"/>
            </a:endParaRPr>
          </a:p>
        </p:txBody>
      </p:sp>
      <p:sp>
        <p:nvSpPr>
          <p:cNvPr id="195" name="Google Shape;195;p27"/>
          <p:cNvSpPr txBox="1"/>
          <p:nvPr>
            <p:ph idx="1" type="body"/>
          </p:nvPr>
        </p:nvSpPr>
        <p:spPr>
          <a:xfrm>
            <a:off x="1431391" y="2522537"/>
            <a:ext cx="9569983" cy="4587115"/>
          </a:xfrm>
          <a:prstGeom prst="rect">
            <a:avLst/>
          </a:prstGeom>
          <a:noFill/>
          <a:ln>
            <a:noFill/>
          </a:ln>
        </p:spPr>
        <p:txBody>
          <a:bodyPr anchorCtr="0" anchor="t" bIns="45700" lIns="91425" spcFirstLastPara="1" rIns="91425" wrap="square" tIns="45700">
            <a:noAutofit/>
          </a:bodyPr>
          <a:lstStyle/>
          <a:p>
            <a:pPr indent="0" lvl="0" marL="16932" marR="242141" rtl="0" algn="l">
              <a:lnSpc>
                <a:spcPct val="90000"/>
              </a:lnSpc>
              <a:spcBef>
                <a:spcPts val="0"/>
              </a:spcBef>
              <a:spcAft>
                <a:spcPts val="0"/>
              </a:spcAft>
              <a:buClr>
                <a:srgbClr val="FFFFFF"/>
              </a:buClr>
              <a:buSzPts val="2133"/>
              <a:buNone/>
            </a:pPr>
            <a:r>
              <a:rPr lang="mk-MK" sz="2133">
                <a:latin typeface="Calibri"/>
                <a:ea typeface="Calibri"/>
                <a:cs typeface="Calibri"/>
                <a:sym typeface="Calibri"/>
              </a:rPr>
              <a:t>- Заштитените обелоденувања не треба да се ограничат само на корупцијата</a:t>
            </a:r>
            <a:endParaRPr sz="2133">
              <a:latin typeface="Calibri"/>
              <a:ea typeface="Calibri"/>
              <a:cs typeface="Calibri"/>
              <a:sym typeface="Calibri"/>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Ограничени ресурси на АК за вистинка заштита на укажувачите</a:t>
            </a:r>
            <a:endParaRPr sz="2133">
              <a:latin typeface="Calibri"/>
              <a:ea typeface="Calibri"/>
              <a:cs typeface="Calibri"/>
              <a:sym typeface="Calibri"/>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Медиумите и ОГО можат да ја поддржат свесноста, да бараат подобра законодавна рамка и ефективна заштита и да ја следат нејзината ефективност (Пиштаљка, Србија, ТИ БиХ…)</a:t>
            </a:r>
            <a:endParaRPr/>
          </a:p>
          <a:p>
            <a:pPr indent="-207454" lvl="0" marL="359832" marR="242141" rtl="0" algn="l">
              <a:lnSpc>
                <a:spcPct val="90000"/>
              </a:lnSpc>
              <a:spcBef>
                <a:spcPts val="1000"/>
              </a:spcBef>
              <a:spcAft>
                <a:spcPts val="0"/>
              </a:spcAft>
              <a:buClr>
                <a:srgbClr val="FFFFFF"/>
              </a:buClr>
              <a:buSzPts val="2133"/>
              <a:buFont typeface="Calibri"/>
              <a:buNone/>
            </a:pPr>
            <a:r>
              <a:t/>
            </a:r>
            <a:endParaRPr sz="2133">
              <a:latin typeface="Calibri"/>
              <a:ea typeface="Calibri"/>
              <a:cs typeface="Calibri"/>
              <a:sym typeface="Calibri"/>
            </a:endParaRPr>
          </a:p>
          <a:p>
            <a:pPr indent="0" lvl="0" marL="16932" marR="242141" rtl="0" algn="l">
              <a:lnSpc>
                <a:spcPct val="90000"/>
              </a:lnSpc>
              <a:spcBef>
                <a:spcPts val="1000"/>
              </a:spcBef>
              <a:spcAft>
                <a:spcPts val="0"/>
              </a:spcAft>
              <a:buClr>
                <a:srgbClr val="FFFFFF"/>
              </a:buClr>
              <a:buSzPts val="2133"/>
              <a:buNone/>
            </a:pPr>
            <a:r>
              <a:rPr lang="mk-MK" sz="2133">
                <a:latin typeface="Calibri"/>
                <a:ea typeface="Calibri"/>
                <a:cs typeface="Calibri"/>
                <a:sym typeface="Calibri"/>
              </a:rPr>
              <a:t>- Довербата во институциите може да биде круцијална за пријавувањето и за барањата за заштита</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8"/>
          <p:cNvSpPr txBox="1"/>
          <p:nvPr>
            <p:ph type="title"/>
          </p:nvPr>
        </p:nvSpPr>
        <p:spPr>
          <a:xfrm>
            <a:off x="2817813" y="1408111"/>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Заштита на укажувачите во Словенија</a:t>
            </a:r>
            <a:endParaRPr b="1" sz="3200"/>
          </a:p>
        </p:txBody>
      </p:sp>
      <p:sp>
        <p:nvSpPr>
          <p:cNvPr id="202" name="Google Shape;202;p28"/>
          <p:cNvSpPr txBox="1"/>
          <p:nvPr>
            <p:ph idx="1" type="body"/>
          </p:nvPr>
        </p:nvSpPr>
        <p:spPr>
          <a:xfrm>
            <a:off x="1547446" y="1408111"/>
            <a:ext cx="8639542" cy="4540301"/>
          </a:xfrm>
          <a:prstGeom prst="rect">
            <a:avLst/>
          </a:prstGeom>
          <a:noFill/>
          <a:ln>
            <a:noFill/>
          </a:ln>
        </p:spPr>
        <p:txBody>
          <a:bodyPr anchorCtr="0" anchor="t" bIns="45700" lIns="91425" spcFirstLastPara="1" rIns="91425" wrap="square" tIns="45700">
            <a:noAutofit/>
          </a:bodyPr>
          <a:lstStyle/>
          <a:p>
            <a:pPr indent="-321743" lvl="0" marL="474121" marR="242141" rtl="0" algn="l">
              <a:lnSpc>
                <a:spcPct val="90000"/>
              </a:lnSpc>
              <a:spcBef>
                <a:spcPts val="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203" name="Google Shape;203;p28"/>
          <p:cNvPicPr preferRelativeResize="0"/>
          <p:nvPr/>
        </p:nvPicPr>
        <p:blipFill rotWithShape="1">
          <a:blip r:embed="rId3">
            <a:alphaModFix/>
          </a:blip>
          <a:srcRect b="0" l="0" r="0" t="0"/>
          <a:stretch/>
        </p:blipFill>
        <p:spPr>
          <a:xfrm>
            <a:off x="3417673" y="2396718"/>
            <a:ext cx="5356653" cy="355169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9"/>
          <p:cNvSpPr txBox="1"/>
          <p:nvPr>
            <p:ph type="title"/>
          </p:nvPr>
        </p:nvSpPr>
        <p:spPr>
          <a:xfrm>
            <a:off x="1684337" y="1177925"/>
            <a:ext cx="9297987" cy="85725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mk-MK" sz="3200"/>
              <a:t>Некои од клучните одредби на словенечкото законодавство за укажувачите (1)</a:t>
            </a:r>
            <a:endParaRPr/>
          </a:p>
        </p:txBody>
      </p:sp>
      <p:sp>
        <p:nvSpPr>
          <p:cNvPr id="210" name="Google Shape;210;p29"/>
          <p:cNvSpPr txBox="1"/>
          <p:nvPr>
            <p:ph idx="1" type="body"/>
          </p:nvPr>
        </p:nvSpPr>
        <p:spPr>
          <a:xfrm>
            <a:off x="1433553" y="2370137"/>
            <a:ext cx="9796422" cy="4640903"/>
          </a:xfrm>
          <a:prstGeom prst="rect">
            <a:avLst/>
          </a:prstGeom>
          <a:noFill/>
          <a:ln>
            <a:noFill/>
          </a:ln>
        </p:spPr>
        <p:txBody>
          <a:bodyPr anchorCtr="0" anchor="t" bIns="45700" lIns="91425" spcFirstLastPara="1" rIns="91425" wrap="square" tIns="45700">
            <a:noAutofit/>
          </a:bodyPr>
          <a:lstStyle/>
          <a:p>
            <a:pPr indent="0" lvl="0" marL="16932" marR="86357" rtl="0" algn="l">
              <a:lnSpc>
                <a:spcPct val="90000"/>
              </a:lnSpc>
              <a:spcBef>
                <a:spcPts val="0"/>
              </a:spcBef>
              <a:spcAft>
                <a:spcPts val="0"/>
              </a:spcAft>
              <a:buClr>
                <a:srgbClr val="FFFFFF"/>
              </a:buClr>
              <a:buSzPts val="2133"/>
              <a:buNone/>
            </a:pPr>
            <a:r>
              <a:rPr lang="mk-MK" sz="2133"/>
              <a:t>- Членови (23 – 25) за заштитата на укажувачите се вклучени во Законот за интегритет и спречување на корупцијата (ИПЦА, 2010)</a:t>
            </a:r>
            <a:endParaRPr/>
          </a:p>
          <a:p>
            <a:pPr indent="0" lvl="0" marL="16932" marR="86357" rtl="0" algn="l">
              <a:lnSpc>
                <a:spcPct val="90000"/>
              </a:lnSpc>
              <a:spcBef>
                <a:spcPts val="1000"/>
              </a:spcBef>
              <a:spcAft>
                <a:spcPts val="0"/>
              </a:spcAft>
              <a:buClr>
                <a:srgbClr val="FFFFFF"/>
              </a:buClr>
              <a:buSzPts val="2133"/>
              <a:buNone/>
            </a:pPr>
            <a:r>
              <a:t/>
            </a:r>
            <a:endParaRPr sz="2133"/>
          </a:p>
          <a:p>
            <a:pPr indent="0" lvl="0" marL="16932" marR="86357" rtl="0" algn="l">
              <a:lnSpc>
                <a:spcPct val="90000"/>
              </a:lnSpc>
              <a:spcBef>
                <a:spcPts val="1000"/>
              </a:spcBef>
              <a:spcAft>
                <a:spcPts val="0"/>
              </a:spcAft>
              <a:buClr>
                <a:srgbClr val="FFFFFF"/>
              </a:buClr>
              <a:buSzPts val="2133"/>
              <a:buNone/>
            </a:pPr>
            <a:r>
              <a:rPr lang="mk-MK" sz="2133"/>
              <a:t> - СЕКОЈ може на АК или на друг надлежен орган да пријави дела на корупција во јавен или приватен сектор</a:t>
            </a:r>
            <a:endParaRPr sz="2133"/>
          </a:p>
          <a:p>
            <a:pPr indent="0" lvl="0" marL="16932" marR="86357" rtl="0" algn="l">
              <a:lnSpc>
                <a:spcPct val="90000"/>
              </a:lnSpc>
              <a:spcBef>
                <a:spcPts val="1000"/>
              </a:spcBef>
              <a:spcAft>
                <a:spcPts val="0"/>
              </a:spcAft>
              <a:buClr>
                <a:srgbClr val="FFFFFF"/>
              </a:buClr>
              <a:buSzPts val="2133"/>
              <a:buNone/>
            </a:pPr>
            <a:r>
              <a:t/>
            </a:r>
            <a:endParaRPr sz="2133"/>
          </a:p>
          <a:p>
            <a:pPr indent="0" lvl="0" marL="16932" marR="86357" rtl="0" algn="l">
              <a:lnSpc>
                <a:spcPct val="90000"/>
              </a:lnSpc>
              <a:spcBef>
                <a:spcPts val="1000"/>
              </a:spcBef>
              <a:spcAft>
                <a:spcPts val="0"/>
              </a:spcAft>
              <a:buClr>
                <a:srgbClr val="FFFFFF"/>
              </a:buClr>
              <a:buSzPts val="2133"/>
              <a:buNone/>
            </a:pPr>
            <a:r>
              <a:rPr lang="mk-MK" sz="2133"/>
              <a:t> - Ако АК утврди елементи на кривично дело, треба да извести други надлежен орган да истражи и да побара да биде известена за исходот на истрагата.</a:t>
            </a:r>
            <a:endParaRPr sz="2133"/>
          </a:p>
          <a:p>
            <a:pPr indent="0" lvl="0" marL="16932" marR="86357" rtl="0" algn="l">
              <a:lnSpc>
                <a:spcPct val="90000"/>
              </a:lnSpc>
              <a:spcBef>
                <a:spcPts val="1000"/>
              </a:spcBef>
              <a:spcAft>
                <a:spcPts val="0"/>
              </a:spcAft>
              <a:buClr>
                <a:srgbClr val="FFFFFF"/>
              </a:buClr>
              <a:buSzPts val="2133"/>
              <a:buNone/>
            </a:pPr>
            <a:r>
              <a:t/>
            </a:r>
            <a:endParaRPr sz="2133"/>
          </a:p>
          <a:p>
            <a:pPr indent="0" lvl="0" marL="16932" marR="86357" rtl="0" algn="l">
              <a:lnSpc>
                <a:spcPct val="90000"/>
              </a:lnSpc>
              <a:spcBef>
                <a:spcPts val="1000"/>
              </a:spcBef>
              <a:spcAft>
                <a:spcPts val="0"/>
              </a:spcAft>
              <a:buClr>
                <a:srgbClr val="FFFFFF"/>
              </a:buClr>
              <a:buSzPts val="2133"/>
              <a:buNone/>
            </a:pPr>
            <a:r>
              <a:rPr lang="mk-MK" sz="2133"/>
              <a:t>- АК или друг надлежен орган треба да го извести укажувачот за преземените чекори врз основа на пријавата на укажувачот, ако тој/таа го бара тоа.</a:t>
            </a:r>
            <a:endParaRPr sz="2133"/>
          </a:p>
          <a:p>
            <a:pPr indent="-207454" lvl="0" marL="359832" marR="86357" rtl="0" algn="l">
              <a:lnSpc>
                <a:spcPct val="90000"/>
              </a:lnSpc>
              <a:spcBef>
                <a:spcPts val="1000"/>
              </a:spcBef>
              <a:spcAft>
                <a:spcPts val="0"/>
              </a:spcAft>
              <a:buClr>
                <a:srgbClr val="FFFFFF"/>
              </a:buClr>
              <a:buSzPts val="2133"/>
              <a:buFont typeface="Calibri"/>
              <a:buNone/>
            </a:pPr>
            <a:r>
              <a:t/>
            </a:r>
            <a:endParaRPr sz="2133"/>
          </a:p>
          <a:p>
            <a:pPr indent="-207454" lvl="0" marL="359832" marR="86357" rtl="0" algn="l">
              <a:lnSpc>
                <a:spcPct val="90000"/>
              </a:lnSpc>
              <a:spcBef>
                <a:spcPts val="1000"/>
              </a:spcBef>
              <a:spcAft>
                <a:spcPts val="0"/>
              </a:spcAft>
              <a:buClr>
                <a:srgbClr val="FFFFFF"/>
              </a:buClr>
              <a:buSzPts val="2133"/>
              <a:buFont typeface="Calibri"/>
              <a:buNone/>
            </a:pPr>
            <a:r>
              <a:t/>
            </a:r>
            <a:endParaRPr sz="2133"/>
          </a:p>
          <a:p>
            <a:pPr indent="0" lvl="0" marL="16932" marR="86357" rtl="0" algn="l">
              <a:lnSpc>
                <a:spcPct val="90000"/>
              </a:lnSpc>
              <a:spcBef>
                <a:spcPts val="1000"/>
              </a:spcBef>
              <a:spcAft>
                <a:spcPts val="0"/>
              </a:spcAft>
              <a:buClr>
                <a:srgbClr val="FFFFFF"/>
              </a:buClr>
              <a:buSzPts val="2133"/>
              <a:buNone/>
            </a:pPr>
            <a:r>
              <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0"/>
          <p:cNvSpPr txBox="1"/>
          <p:nvPr>
            <p:ph type="title"/>
          </p:nvPr>
        </p:nvSpPr>
        <p:spPr>
          <a:xfrm>
            <a:off x="1684338" y="1463675"/>
            <a:ext cx="9478962" cy="85725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mk-MK" sz="3200"/>
              <a:t>Некои од клучните одредби на словенечкото законодавство за укажувачите(2)</a:t>
            </a:r>
            <a:endParaRPr/>
          </a:p>
        </p:txBody>
      </p:sp>
      <p:sp>
        <p:nvSpPr>
          <p:cNvPr id="217" name="Google Shape;217;p30"/>
          <p:cNvSpPr txBox="1"/>
          <p:nvPr>
            <p:ph idx="1" type="body"/>
          </p:nvPr>
        </p:nvSpPr>
        <p:spPr>
          <a:xfrm>
            <a:off x="1443078" y="2693987"/>
            <a:ext cx="9948822" cy="4640903"/>
          </a:xfrm>
          <a:prstGeom prst="rect">
            <a:avLst/>
          </a:prstGeom>
          <a:noFill/>
          <a:ln>
            <a:noFill/>
          </a:ln>
        </p:spPr>
        <p:txBody>
          <a:bodyPr anchorCtr="0" anchor="t" bIns="45700" lIns="91425" spcFirstLastPara="1" rIns="91425" wrap="square" tIns="45700">
            <a:noAutofit/>
          </a:bodyPr>
          <a:lstStyle/>
          <a:p>
            <a:pPr indent="-342900" lvl="0" marL="359832" marR="86357" rtl="0" algn="l">
              <a:lnSpc>
                <a:spcPct val="90000"/>
              </a:lnSpc>
              <a:spcBef>
                <a:spcPts val="0"/>
              </a:spcBef>
              <a:spcAft>
                <a:spcPts val="0"/>
              </a:spcAft>
              <a:buClr>
                <a:srgbClr val="FFFFFF"/>
              </a:buClr>
              <a:buSzPts val="2000"/>
              <a:buFont typeface="Calibri"/>
              <a:buChar char="-"/>
            </a:pPr>
            <a:r>
              <a:rPr lang="mk-MK" sz="2000"/>
              <a:t>- Не е дозволено да се открие идентитетот на укажувачот што ја поднел пријавата (само судот може да одлучи за обелоденување на идентитетот во одредени посебни околности)</a:t>
            </a:r>
            <a:endParaRPr/>
          </a:p>
          <a:p>
            <a:pPr indent="-342900" lvl="0" marL="359832" marR="86357" rtl="0" algn="l">
              <a:lnSpc>
                <a:spcPct val="90000"/>
              </a:lnSpc>
              <a:spcBef>
                <a:spcPts val="1000"/>
              </a:spcBef>
              <a:spcAft>
                <a:spcPts val="0"/>
              </a:spcAft>
              <a:buClr>
                <a:srgbClr val="FFFFFF"/>
              </a:buClr>
              <a:buSzPts val="2000"/>
              <a:buFont typeface="Calibri"/>
              <a:buChar char="-"/>
            </a:pPr>
            <a:r>
              <a:rPr lang="mk-MK" sz="2000"/>
              <a:t>- Укажувачот може да бара надомест за одмаздата и за предизвиканата штета</a:t>
            </a:r>
            <a:endParaRPr sz="2000"/>
          </a:p>
          <a:p>
            <a:pPr indent="-342900" lvl="0" marL="359832" marR="86357" rtl="0" algn="l">
              <a:lnSpc>
                <a:spcPct val="90000"/>
              </a:lnSpc>
              <a:spcBef>
                <a:spcPts val="1000"/>
              </a:spcBef>
              <a:spcAft>
                <a:spcPts val="0"/>
              </a:spcAft>
              <a:buClr>
                <a:srgbClr val="FFFFFF"/>
              </a:buClr>
              <a:buSzPts val="2000"/>
              <a:buFont typeface="Calibri"/>
              <a:buChar char="-"/>
            </a:pPr>
            <a:r>
              <a:rPr lang="mk-MK" sz="2000"/>
              <a:t>- АК може да понуди помош на лицето што го пријавува случајот во воспоставувањето на причинскопоследичната врска помеѓу неповолните последици и мерките за одмазда</a:t>
            </a:r>
            <a:r>
              <a:rPr lang="mk-MK" sz="2000">
                <a:latin typeface="Calibri"/>
                <a:ea typeface="Calibri"/>
                <a:cs typeface="Calibri"/>
                <a:sym typeface="Calibri"/>
              </a:rPr>
              <a:t>.</a:t>
            </a:r>
            <a:endParaRPr/>
          </a:p>
          <a:p>
            <a:pPr indent="-342900" lvl="0" marL="359832" marR="86357" rtl="0" algn="l">
              <a:lnSpc>
                <a:spcPct val="90000"/>
              </a:lnSpc>
              <a:spcBef>
                <a:spcPts val="1000"/>
              </a:spcBef>
              <a:spcAft>
                <a:spcPts val="0"/>
              </a:spcAft>
              <a:buClr>
                <a:srgbClr val="FFFFFF"/>
              </a:buClr>
              <a:buSzPts val="2000"/>
              <a:buFont typeface="Calibri"/>
              <a:buChar char="-"/>
            </a:pPr>
            <a:r>
              <a:rPr lang="mk-MK" sz="2000"/>
              <a:t>- Ако се потврди причинскопоследичната врска, АК може да побара од работодавачот веднаш да престане со одмаздата.</a:t>
            </a:r>
            <a:endParaRPr sz="2000"/>
          </a:p>
          <a:p>
            <a:pPr indent="-342900" lvl="0" marL="359832" marR="86357" rtl="0" algn="l">
              <a:lnSpc>
                <a:spcPct val="90000"/>
              </a:lnSpc>
              <a:spcBef>
                <a:spcPts val="1000"/>
              </a:spcBef>
              <a:spcAft>
                <a:spcPts val="0"/>
              </a:spcAft>
              <a:buClr>
                <a:srgbClr val="FFFFFF"/>
              </a:buClr>
              <a:buSzPts val="2000"/>
              <a:buFont typeface="Calibri"/>
              <a:buChar char="-"/>
            </a:pPr>
            <a:r>
              <a:rPr lang="mk-MK" sz="2000"/>
              <a:t>- Може да се санкционираат Mala fide пријавувања („со лоша намера“)</a:t>
            </a:r>
            <a:endParaRPr/>
          </a:p>
          <a:p>
            <a:pPr indent="-342900" lvl="0" marL="359832" marR="86357" rtl="0" algn="l">
              <a:lnSpc>
                <a:spcPct val="90000"/>
              </a:lnSpc>
              <a:spcBef>
                <a:spcPts val="1000"/>
              </a:spcBef>
              <a:spcAft>
                <a:spcPts val="0"/>
              </a:spcAft>
              <a:buClr>
                <a:srgbClr val="FFFFFF"/>
              </a:buClr>
              <a:buSzPts val="2000"/>
              <a:buFont typeface="Calibri"/>
              <a:buChar char="-"/>
            </a:pPr>
            <a:r>
              <a:rPr lang="mk-MK" sz="2000"/>
              <a:t>- Товарот на докажување е на работодавачот</a:t>
            </a:r>
            <a:endParaRPr sz="2000"/>
          </a:p>
          <a:p>
            <a:pPr indent="-207454" lvl="0" marL="359832" marR="86357" rtl="0" algn="l">
              <a:lnSpc>
                <a:spcPct val="90000"/>
              </a:lnSpc>
              <a:spcBef>
                <a:spcPts val="1000"/>
              </a:spcBef>
              <a:spcAft>
                <a:spcPts val="0"/>
              </a:spcAft>
              <a:buClr>
                <a:srgbClr val="FFFFFF"/>
              </a:buClr>
              <a:buSzPts val="2133"/>
              <a:buFont typeface="Calibri"/>
              <a:buNone/>
            </a:pPr>
            <a:r>
              <a:t/>
            </a:r>
            <a:endParaRPr sz="2133"/>
          </a:p>
          <a:p>
            <a:pPr indent="-207454" lvl="0" marL="359832" marR="86357" rtl="0" algn="l">
              <a:lnSpc>
                <a:spcPct val="90000"/>
              </a:lnSpc>
              <a:spcBef>
                <a:spcPts val="1000"/>
              </a:spcBef>
              <a:spcAft>
                <a:spcPts val="0"/>
              </a:spcAft>
              <a:buClr>
                <a:srgbClr val="FFFFFF"/>
              </a:buClr>
              <a:buSzPts val="2133"/>
              <a:buFont typeface="Calibri"/>
              <a:buNone/>
            </a:pPr>
            <a:r>
              <a:t/>
            </a:r>
            <a:endParaRPr sz="2133"/>
          </a:p>
          <a:p>
            <a:pPr indent="0" lvl="0" marL="16932" marR="86357" rtl="0" algn="l">
              <a:lnSpc>
                <a:spcPct val="90000"/>
              </a:lnSpc>
              <a:spcBef>
                <a:spcPts val="1000"/>
              </a:spcBef>
              <a:spcAft>
                <a:spcPts val="0"/>
              </a:spcAft>
              <a:buClr>
                <a:srgbClr val="FFFFFF"/>
              </a:buClr>
              <a:buSzPts val="2133"/>
              <a:buNone/>
            </a:pPr>
            <a:r>
              <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1"/>
          <p:cNvSpPr txBox="1"/>
          <p:nvPr>
            <p:ph type="title"/>
          </p:nvPr>
        </p:nvSpPr>
        <p:spPr>
          <a:xfrm>
            <a:off x="2084974" y="1358900"/>
            <a:ext cx="8229600" cy="85725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mk-MK" sz="3200"/>
              <a:t>Различни аспекти на словенечката рамка за укажувачите</a:t>
            </a:r>
            <a:endParaRPr b="1" sz="3200"/>
          </a:p>
        </p:txBody>
      </p:sp>
      <p:sp>
        <p:nvSpPr>
          <p:cNvPr id="224" name="Google Shape;224;p31"/>
          <p:cNvSpPr txBox="1"/>
          <p:nvPr>
            <p:ph idx="1" type="body"/>
          </p:nvPr>
        </p:nvSpPr>
        <p:spPr>
          <a:xfrm>
            <a:off x="1360074" y="1962150"/>
            <a:ext cx="9679401" cy="4461702"/>
          </a:xfrm>
          <a:prstGeom prst="rect">
            <a:avLst/>
          </a:prstGeom>
          <a:noFill/>
          <a:ln>
            <a:noFill/>
          </a:ln>
        </p:spPr>
        <p:txBody>
          <a:bodyPr anchorCtr="0" anchor="t" bIns="45700" lIns="91425" spcFirstLastPara="1" rIns="91425" wrap="square" tIns="45700">
            <a:noAutofit/>
          </a:bodyPr>
          <a:lstStyle/>
          <a:p>
            <a:pPr indent="-321743" lvl="0" marL="474121" marR="242141" rtl="0" algn="l">
              <a:lnSpc>
                <a:spcPct val="90000"/>
              </a:lnSpc>
              <a:spcBef>
                <a:spcPts val="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a:t>
            </a:r>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Добри одредби за заштитата на доверливоста</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Врската со програмата за заштита на сведоци</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Дозволени се надворешни пријавувања (без обелоденување на доверливи податоци)</a:t>
            </a:r>
            <a:endParaRPr/>
          </a:p>
          <a:p>
            <a:pPr indent="-342900" lvl="1" marL="1054082" rtl="0" algn="just">
              <a:lnSpc>
                <a:spcPct val="90000"/>
              </a:lnSpc>
              <a:spcBef>
                <a:spcPts val="500"/>
              </a:spcBef>
              <a:spcAft>
                <a:spcPts val="0"/>
              </a:spcAft>
              <a:buClr>
                <a:schemeClr val="dk1"/>
              </a:buClr>
              <a:buSzPts val="2133"/>
              <a:buFont typeface="Calibri"/>
              <a:buChar char="-"/>
            </a:pPr>
            <a:r>
              <a:rPr lang="mk-MK" sz="2133" u="sng">
                <a:latin typeface="Calibri"/>
                <a:ea typeface="Calibri"/>
                <a:cs typeface="Calibri"/>
                <a:sym typeface="Calibri"/>
              </a:rPr>
              <a:t>-</a:t>
            </a:r>
            <a:endParaRPr sz="2133" u="sng">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Заштитата е фактички подобра за работниците од приватниот сектор</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Законот е фактички ограничен на пријавување на корупција (на АК)</a:t>
            </a:r>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Нема мерки или процедури за внатрешно пријавување</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Бавни судски постапки</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Надворешно пријавување е генерално дозволено, но не се обезбедени или досега на се применети дополнителни заштитни мерки</a:t>
            </a:r>
            <a:endParaRPr sz="2133">
              <a:latin typeface="Calibri"/>
              <a:ea typeface="Calibri"/>
              <a:cs typeface="Calibri"/>
              <a:sym typeface="Calibri"/>
            </a:endParaRPr>
          </a:p>
          <a:p>
            <a:pPr indent="-207454" lvl="1" marL="1054082" rtl="0" algn="just">
              <a:lnSpc>
                <a:spcPct val="90000"/>
              </a:lnSpc>
              <a:spcBef>
                <a:spcPts val="500"/>
              </a:spcBef>
              <a:spcAft>
                <a:spcPts val="0"/>
              </a:spcAft>
              <a:buClr>
                <a:schemeClr val="dk1"/>
              </a:buClr>
              <a:buSzPts val="2133"/>
              <a:buFont typeface="Calibri"/>
              <a:buNone/>
            </a:pPr>
            <a:r>
              <a:t/>
            </a:r>
            <a:endParaRPr sz="2133">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2"/>
          <p:cNvSpPr txBox="1"/>
          <p:nvPr>
            <p:ph type="title"/>
          </p:nvPr>
        </p:nvSpPr>
        <p:spPr>
          <a:xfrm>
            <a:off x="1874838" y="1282700"/>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mk-MK" sz="3200">
                <a:latin typeface="Calibri"/>
                <a:ea typeface="Calibri"/>
                <a:cs typeface="Calibri"/>
                <a:sym typeface="Calibri"/>
              </a:rPr>
              <a:t>Научени лекции – законодавство</a:t>
            </a:r>
            <a:endParaRPr sz="3200">
              <a:latin typeface="Calibri"/>
              <a:ea typeface="Calibri"/>
              <a:cs typeface="Calibri"/>
              <a:sym typeface="Calibri"/>
            </a:endParaRPr>
          </a:p>
        </p:txBody>
      </p:sp>
      <p:sp>
        <p:nvSpPr>
          <p:cNvPr id="231" name="Google Shape;231;p32"/>
          <p:cNvSpPr txBox="1"/>
          <p:nvPr>
            <p:ph idx="1" type="body"/>
          </p:nvPr>
        </p:nvSpPr>
        <p:spPr>
          <a:xfrm>
            <a:off x="1355192" y="2270885"/>
            <a:ext cx="10417708" cy="4587115"/>
          </a:xfrm>
          <a:prstGeom prst="rect">
            <a:avLst/>
          </a:prstGeom>
          <a:noFill/>
          <a:ln>
            <a:noFill/>
          </a:ln>
        </p:spPr>
        <p:txBody>
          <a:bodyPr anchorCtr="0" anchor="t" bIns="45700" lIns="91425" spcFirstLastPara="1" rIns="91425" wrap="square" tIns="45700">
            <a:noAutofit/>
          </a:bodyPr>
          <a:lstStyle/>
          <a:p>
            <a:pPr indent="-457189" lvl="0" marL="474121" marR="242141" rtl="0" algn="l">
              <a:lnSpc>
                <a:spcPct val="90000"/>
              </a:lnSpc>
              <a:spcBef>
                <a:spcPts val="0"/>
              </a:spcBef>
              <a:spcAft>
                <a:spcPts val="0"/>
              </a:spcAft>
              <a:buClr>
                <a:srgbClr val="FFFFFF"/>
              </a:buClr>
              <a:buSzPts val="2133"/>
              <a:buFont typeface="Arial"/>
              <a:buChar char="•"/>
            </a:pPr>
            <a:r>
              <a:rPr lang="mk-MK" sz="2133">
                <a:latin typeface="Calibri"/>
                <a:ea typeface="Calibri"/>
                <a:cs typeface="Calibri"/>
                <a:sym typeface="Calibri"/>
              </a:rPr>
              <a:t>Мора да се заштити идентитетот на укажувачот</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Важна е временската рамка за внатрешните истраги како и за мерките за заштита на укажувачите</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Сеопфатен и посебен закон за заштита на укажувачите е многу подобар од одредби во „поширок“ антикорупциски закон</a:t>
            </a:r>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Широк обем на заштитени обелоденувања (не само корупција)</a:t>
            </a:r>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Широк опсег на заштитени лица што пријавуваат (не само вработени во јавниот сектор или само тековни вработени)</a:t>
            </a:r>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Јасни правила и процедури (вклучувајќи и внатрешни процедури за безбедно пријавување) што треба јасно да се пренесат во организацијата</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1176201" y="1079500"/>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b="1" lang="mk-MK"/>
              <a:t>Агенда</a:t>
            </a:r>
            <a:endParaRPr b="1"/>
          </a:p>
        </p:txBody>
      </p:sp>
      <p:graphicFrame>
        <p:nvGraphicFramePr>
          <p:cNvPr id="102" name="Google Shape;102;p15"/>
          <p:cNvGraphicFramePr/>
          <p:nvPr/>
        </p:nvGraphicFramePr>
        <p:xfrm>
          <a:off x="1176201" y="2501900"/>
          <a:ext cx="3000000" cy="3000000"/>
        </p:xfrm>
        <a:graphic>
          <a:graphicData uri="http://schemas.openxmlformats.org/drawingml/2006/table">
            <a:tbl>
              <a:tblPr bandRow="1" firstCol="1" firstRow="1">
                <a:noFill/>
                <a:tableStyleId>{7F3D9086-FD3F-4FA4-A14E-E5FA4C5FD8AC}</a:tableStyleId>
              </a:tblPr>
              <a:tblGrid>
                <a:gridCol w="1584425"/>
                <a:gridCol w="6148250"/>
                <a:gridCol w="2282200"/>
              </a:tblGrid>
              <a:tr h="1832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Време </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Тема</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Говорник/фацилитатор</a:t>
                      </a:r>
                      <a:endParaRPr sz="1600" u="none" cap="none" strike="noStrike">
                        <a:solidFill>
                          <a:schemeClr val="dk1"/>
                        </a:solidFill>
                      </a:endParaRPr>
                    </a:p>
                  </a:txBody>
                  <a:tcPr marT="0" marB="0" marR="68575" marL="68575"/>
                </a:tc>
              </a:tr>
              <a:tr h="1832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9.00 до 9.10</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latin typeface="Calibri"/>
                          <a:ea typeface="Calibri"/>
                          <a:cs typeface="Calibri"/>
                          <a:sym typeface="Calibri"/>
                        </a:rPr>
                        <a:t>Претставување/Агенда</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Џон Девит</a:t>
                      </a:r>
                      <a:endParaRPr sz="1600" u="none" cap="none" strike="noStrike">
                        <a:solidFill>
                          <a:schemeClr val="dk1"/>
                        </a:solidFill>
                        <a:latin typeface="Calibri"/>
                        <a:ea typeface="Calibri"/>
                        <a:cs typeface="Calibri"/>
                        <a:sym typeface="Calibri"/>
                      </a:endParaRPr>
                    </a:p>
                  </a:txBody>
                  <a:tcPr marT="0" marB="0" marR="68575" marL="68575"/>
                </a:tc>
              </a:tr>
              <a:tr h="3749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9.10 до 9.25</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Вовед од член на комисијата</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Член на ДКСК</a:t>
                      </a:r>
                      <a:endParaRPr sz="1600" u="none" cap="none" strike="noStrike">
                        <a:solidFill>
                          <a:schemeClr val="dk1"/>
                        </a:solidFill>
                        <a:latin typeface="Calibri"/>
                        <a:ea typeface="Calibri"/>
                        <a:cs typeface="Calibri"/>
                        <a:sym typeface="Calibri"/>
                      </a:endParaRPr>
                    </a:p>
                  </a:txBody>
                  <a:tcPr marT="0" marB="0" marR="68575" marL="68575"/>
                </a:tc>
              </a:tr>
              <a:tr h="628775">
                <a:tc>
                  <a:txBody>
                    <a:bodyPr/>
                    <a:lstStyle/>
                    <a:p>
                      <a:pPr indent="0" lvl="0" marL="0" marR="0" rtl="0" algn="l">
                        <a:lnSpc>
                          <a:spcPct val="107000"/>
                        </a:lnSpc>
                        <a:spcBef>
                          <a:spcPts val="0"/>
                        </a:spcBef>
                        <a:spcAft>
                          <a:spcPts val="0"/>
                        </a:spcAft>
                        <a:buNone/>
                      </a:pPr>
                      <a:r>
                        <a:rPr lang="mk-MK" sz="1600" u="none" cap="none" strike="noStrike">
                          <a:solidFill>
                            <a:schemeClr val="dk1"/>
                          </a:solidFill>
                        </a:rPr>
                        <a:t>9.25 до 10.20</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Вовед во заштита на укажувачите (Општи принципи и меѓународни стандарди) и перцепции за укажувањето</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Џон Девит</a:t>
                      </a:r>
                      <a:endParaRPr sz="1600" u="none" cap="none" strike="noStrike">
                        <a:solidFill>
                          <a:schemeClr val="dk1"/>
                        </a:solidFill>
                        <a:latin typeface="Calibri"/>
                        <a:ea typeface="Calibri"/>
                        <a:cs typeface="Calibri"/>
                        <a:sym typeface="Calibri"/>
                      </a:endParaRPr>
                    </a:p>
                  </a:txBody>
                  <a:tcPr marT="0" marB="0" marR="68575" marL="68575"/>
                </a:tc>
              </a:tr>
              <a:tr h="1832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10.20 до 10.30</a:t>
                      </a:r>
                      <a:endParaRPr sz="1600" u="none" cap="none" strike="noStrike">
                        <a:solidFill>
                          <a:schemeClr val="dk1"/>
                        </a:solidFill>
                        <a:latin typeface="Calibri"/>
                        <a:ea typeface="Calibri"/>
                        <a:cs typeface="Calibri"/>
                        <a:sym typeface="Calibri"/>
                      </a:endParaRPr>
                    </a:p>
                  </a:txBody>
                  <a:tcPr marT="0" marB="0" marR="68575" marL="68575"/>
                </a:tc>
                <a:tc gridSpan="2">
                  <a:txBody>
                    <a:bodyPr/>
                    <a:lstStyle/>
                    <a:p>
                      <a:pPr indent="0" lvl="0" marL="0" marR="0" rtl="0" algn="l">
                        <a:lnSpc>
                          <a:spcPct val="107000"/>
                        </a:lnSpc>
                        <a:spcBef>
                          <a:spcPts val="0"/>
                        </a:spcBef>
                        <a:spcAft>
                          <a:spcPts val="0"/>
                        </a:spcAft>
                        <a:buNone/>
                      </a:pPr>
                      <a:r>
                        <a:rPr lang="mk-MK" sz="1600" u="none" cap="none" strike="noStrike">
                          <a:solidFill>
                            <a:schemeClr val="dk1"/>
                          </a:solidFill>
                        </a:rPr>
                        <a:t>Пауза</a:t>
                      </a:r>
                      <a:endParaRPr sz="1600" u="none" cap="none" strike="noStrike">
                        <a:solidFill>
                          <a:schemeClr val="dk1"/>
                        </a:solidFill>
                        <a:latin typeface="Calibri"/>
                        <a:ea typeface="Calibri"/>
                        <a:cs typeface="Calibri"/>
                        <a:sym typeface="Calibri"/>
                      </a:endParaRPr>
                    </a:p>
                  </a:txBody>
                  <a:tcPr marT="0" marB="0" marR="68575" marL="68575"/>
                </a:tc>
                <a:tc hMerge="1"/>
              </a:tr>
              <a:tr h="3043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10.30 до 12.00</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latin typeface="Calibri"/>
                          <a:ea typeface="Calibri"/>
                          <a:cs typeface="Calibri"/>
                          <a:sym typeface="Calibri"/>
                        </a:rPr>
                        <a:t>Создавање поволно опкружување за укажувачите</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Џон Девит, Алма Седлар</a:t>
                      </a:r>
                      <a:endParaRPr sz="1600" u="none" cap="none" strike="noStrike">
                        <a:solidFill>
                          <a:schemeClr val="dk1"/>
                        </a:solidFill>
                        <a:latin typeface="Calibri"/>
                        <a:ea typeface="Calibri"/>
                        <a:cs typeface="Calibri"/>
                        <a:sym typeface="Calibri"/>
                      </a:endParaRPr>
                    </a:p>
                  </a:txBody>
                  <a:tcPr marT="0" marB="0" marR="68575" marL="68575"/>
                </a:tc>
              </a:tr>
              <a:tr h="1832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12.00 до 13.00 </a:t>
                      </a:r>
                      <a:endParaRPr sz="1600" u="none" cap="none" strike="noStrike">
                        <a:solidFill>
                          <a:schemeClr val="dk1"/>
                        </a:solidFill>
                        <a:latin typeface="Calibri"/>
                        <a:ea typeface="Calibri"/>
                        <a:cs typeface="Calibri"/>
                        <a:sym typeface="Calibri"/>
                      </a:endParaRPr>
                    </a:p>
                  </a:txBody>
                  <a:tcPr marT="0" marB="0" marR="68575" marL="68575"/>
                </a:tc>
                <a:tc gridSpan="2">
                  <a:txBody>
                    <a:bodyPr/>
                    <a:lstStyle/>
                    <a:p>
                      <a:pPr indent="0" lvl="0" marL="0" marR="0" rtl="0" algn="l">
                        <a:lnSpc>
                          <a:spcPct val="107000"/>
                        </a:lnSpc>
                        <a:spcBef>
                          <a:spcPts val="0"/>
                        </a:spcBef>
                        <a:spcAft>
                          <a:spcPts val="0"/>
                        </a:spcAft>
                        <a:buNone/>
                      </a:pPr>
                      <a:r>
                        <a:rPr lang="mk-MK" sz="1600" u="none" cap="none" strike="noStrike">
                          <a:solidFill>
                            <a:schemeClr val="dk1"/>
                          </a:solidFill>
                        </a:rPr>
                        <a:t>Ручек/пауза</a:t>
                      </a:r>
                      <a:endParaRPr sz="1600" u="none" cap="none" strike="noStrike">
                        <a:solidFill>
                          <a:schemeClr val="dk1"/>
                        </a:solidFill>
                        <a:latin typeface="Calibri"/>
                        <a:ea typeface="Calibri"/>
                        <a:cs typeface="Calibri"/>
                        <a:sym typeface="Calibri"/>
                      </a:endParaRPr>
                    </a:p>
                  </a:txBody>
                  <a:tcPr marT="0" marB="0" marR="68575" marL="68575"/>
                </a:tc>
                <a:tc hMerge="1"/>
              </a:tr>
              <a:tr h="3749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13.00 до 14.20</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Clr>
                          <a:schemeClr val="dk1"/>
                        </a:buClr>
                        <a:buSzPts val="1600"/>
                        <a:buFont typeface="Calibri"/>
                        <a:buNone/>
                      </a:pPr>
                      <a:r>
                        <a:rPr lang="mk-MK" sz="1600" u="none" cap="none" strike="noStrike">
                          <a:solidFill>
                            <a:schemeClr val="dk1"/>
                          </a:solidFill>
                        </a:rPr>
                        <a:t>Како се применува законот на лицата што пријавуваат, на обелоденувањето, доверливоста, поднесувањето поплаки, одговорноста на институциите, злоупотребата на обелоденувањето</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Clr>
                          <a:schemeClr val="dk1"/>
                        </a:buClr>
                        <a:buSzPts val="1600"/>
                        <a:buFont typeface="Calibri"/>
                        <a:buNone/>
                      </a:pPr>
                      <a:r>
                        <a:rPr lang="mk-MK" sz="1600" u="none" cap="none" strike="noStrike">
                          <a:solidFill>
                            <a:schemeClr val="dk1"/>
                          </a:solidFill>
                        </a:rPr>
                        <a:t>Ирена Поповска</a:t>
                      </a:r>
                      <a:endParaRPr sz="1600" u="none" cap="none" strike="noStrike">
                        <a:solidFill>
                          <a:schemeClr val="dk1"/>
                        </a:solidFill>
                        <a:latin typeface="Calibri"/>
                        <a:ea typeface="Calibri"/>
                        <a:cs typeface="Calibri"/>
                        <a:sym typeface="Calibri"/>
                      </a:endParaRPr>
                    </a:p>
                  </a:txBody>
                  <a:tcPr marT="0" marB="0" marR="68575" marL="68575"/>
                </a:tc>
              </a:tr>
              <a:tr h="183225">
                <a:tc>
                  <a:txBody>
                    <a:bodyPr/>
                    <a:lstStyle/>
                    <a:p>
                      <a:pPr indent="0" lvl="0" marL="0" marR="0" rtl="0" algn="l">
                        <a:lnSpc>
                          <a:spcPct val="107000"/>
                        </a:lnSpc>
                        <a:spcBef>
                          <a:spcPts val="0"/>
                        </a:spcBef>
                        <a:spcAft>
                          <a:spcPts val="0"/>
                        </a:spcAft>
                        <a:buNone/>
                      </a:pPr>
                      <a:r>
                        <a:rPr lang="mk-MK" sz="1600" u="none" cap="none" strike="noStrike">
                          <a:solidFill>
                            <a:schemeClr val="dk1"/>
                          </a:solidFill>
                        </a:rPr>
                        <a:t>14.20 до 14.30</a:t>
                      </a:r>
                      <a:endParaRPr sz="1600" u="none" cap="none" strike="noStrike">
                        <a:solidFill>
                          <a:schemeClr val="dk1"/>
                        </a:solidFill>
                        <a:latin typeface="Calibri"/>
                        <a:ea typeface="Calibri"/>
                        <a:cs typeface="Calibri"/>
                        <a:sym typeface="Calibri"/>
                      </a:endParaRPr>
                    </a:p>
                  </a:txBody>
                  <a:tcPr marT="0" marB="0" marR="68575" marL="68575"/>
                </a:tc>
                <a:tc gridSpan="2">
                  <a:txBody>
                    <a:bodyPr/>
                    <a:lstStyle/>
                    <a:p>
                      <a:pPr indent="0" lvl="0" marL="0" marR="0" rtl="0" algn="l">
                        <a:lnSpc>
                          <a:spcPct val="107000"/>
                        </a:lnSpc>
                        <a:spcBef>
                          <a:spcPts val="0"/>
                        </a:spcBef>
                        <a:spcAft>
                          <a:spcPts val="0"/>
                        </a:spcAft>
                        <a:buNone/>
                      </a:pPr>
                      <a:r>
                        <a:rPr lang="mk-MK" sz="1600" u="none" cap="none" strike="noStrike">
                          <a:solidFill>
                            <a:schemeClr val="dk1"/>
                          </a:solidFill>
                        </a:rPr>
                        <a:t>Пауза</a:t>
                      </a:r>
                      <a:endParaRPr sz="1600" u="none" cap="none" strike="noStrike">
                        <a:solidFill>
                          <a:schemeClr val="dk1"/>
                        </a:solidFill>
                        <a:latin typeface="Calibri"/>
                        <a:ea typeface="Calibri"/>
                        <a:cs typeface="Calibri"/>
                        <a:sym typeface="Calibri"/>
                      </a:endParaRPr>
                    </a:p>
                  </a:txBody>
                  <a:tcPr marT="0" marB="0" marR="68575" marL="68575"/>
                </a:tc>
                <a:tc hMerge="1"/>
              </a:tr>
              <a:tr h="536650">
                <a:tc>
                  <a:txBody>
                    <a:bodyPr/>
                    <a:lstStyle/>
                    <a:p>
                      <a:pPr indent="0" lvl="0" marL="0" marR="0" rtl="0" algn="l">
                        <a:lnSpc>
                          <a:spcPct val="107000"/>
                        </a:lnSpc>
                        <a:spcBef>
                          <a:spcPts val="0"/>
                        </a:spcBef>
                        <a:spcAft>
                          <a:spcPts val="0"/>
                        </a:spcAft>
                        <a:buNone/>
                      </a:pPr>
                      <a:r>
                        <a:rPr lang="mk-MK" sz="1600" u="none" cap="none" strike="noStrike">
                          <a:solidFill>
                            <a:schemeClr val="dk1"/>
                          </a:solidFill>
                        </a:rPr>
                        <a:t>14.30 до 16.00</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Меѓународни прикази на случаи и искуствата од Западен Балкан</a:t>
                      </a:r>
                      <a:endParaRPr sz="1600" u="none" cap="none" strike="noStrike">
                        <a:solidFill>
                          <a:schemeClr val="dk1"/>
                        </a:solidFill>
                        <a:latin typeface="Calibri"/>
                        <a:ea typeface="Calibri"/>
                        <a:cs typeface="Calibri"/>
                        <a:sym typeface="Calibri"/>
                      </a:endParaRPr>
                    </a:p>
                  </a:txBody>
                  <a:tcPr marT="0" marB="0" marR="68575" marL="68575"/>
                </a:tc>
                <a:tc>
                  <a:txBody>
                    <a:bodyPr/>
                    <a:lstStyle/>
                    <a:p>
                      <a:pPr indent="0" lvl="0" marL="0" marR="0" rtl="0" algn="l">
                        <a:lnSpc>
                          <a:spcPct val="107000"/>
                        </a:lnSpc>
                        <a:spcBef>
                          <a:spcPts val="0"/>
                        </a:spcBef>
                        <a:spcAft>
                          <a:spcPts val="0"/>
                        </a:spcAft>
                        <a:buNone/>
                      </a:pPr>
                      <a:r>
                        <a:rPr lang="mk-MK" sz="1600" u="none" cap="none" strike="noStrike">
                          <a:solidFill>
                            <a:schemeClr val="dk1"/>
                          </a:solidFill>
                        </a:rPr>
                        <a:t>Алма Седлар</a:t>
                      </a:r>
                      <a:endParaRPr sz="1600" u="none" cap="none" strike="noStrike">
                        <a:solidFill>
                          <a:schemeClr val="dk1"/>
                        </a:solidFill>
                        <a:latin typeface="Calibri"/>
                        <a:ea typeface="Calibri"/>
                        <a:cs typeface="Calibri"/>
                        <a:sym typeface="Calibri"/>
                      </a:endParaRPr>
                    </a:p>
                  </a:txBody>
                  <a:tcPr marT="0" marB="0" marR="68575" marL="68575"/>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3"/>
          <p:cNvSpPr txBox="1"/>
          <p:nvPr>
            <p:ph type="title"/>
          </p:nvPr>
        </p:nvSpPr>
        <p:spPr>
          <a:xfrm>
            <a:off x="1981200" y="1377950"/>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mk-MK" sz="3200">
                <a:latin typeface="Calibri"/>
                <a:ea typeface="Calibri"/>
                <a:cs typeface="Calibri"/>
                <a:sym typeface="Calibri"/>
              </a:rPr>
              <a:t>Научени лекции – спроведување</a:t>
            </a:r>
            <a:endParaRPr sz="3200">
              <a:latin typeface="Calibri"/>
              <a:ea typeface="Calibri"/>
              <a:cs typeface="Calibri"/>
              <a:sym typeface="Calibri"/>
            </a:endParaRPr>
          </a:p>
        </p:txBody>
      </p:sp>
      <p:sp>
        <p:nvSpPr>
          <p:cNvPr id="238" name="Google Shape;238;p33"/>
          <p:cNvSpPr txBox="1"/>
          <p:nvPr>
            <p:ph idx="1" type="body"/>
          </p:nvPr>
        </p:nvSpPr>
        <p:spPr>
          <a:xfrm>
            <a:off x="1412342" y="2598737"/>
            <a:ext cx="10417708" cy="4587115"/>
          </a:xfrm>
          <a:prstGeom prst="rect">
            <a:avLst/>
          </a:prstGeom>
          <a:noFill/>
          <a:ln>
            <a:noFill/>
          </a:ln>
        </p:spPr>
        <p:txBody>
          <a:bodyPr anchorCtr="0" anchor="t" bIns="45700" lIns="91425" spcFirstLastPara="1" rIns="91425" wrap="square" tIns="45700">
            <a:noAutofit/>
          </a:bodyPr>
          <a:lstStyle/>
          <a:p>
            <a:pPr indent="-457189" lvl="0" marL="474121" marR="242141" rtl="0" algn="l">
              <a:lnSpc>
                <a:spcPct val="90000"/>
              </a:lnSpc>
              <a:spcBef>
                <a:spcPts val="0"/>
              </a:spcBef>
              <a:spcAft>
                <a:spcPts val="0"/>
              </a:spcAft>
              <a:buClr>
                <a:srgbClr val="FFFFFF"/>
              </a:buClr>
              <a:buSzPts val="2133"/>
              <a:buFont typeface="Arial"/>
              <a:buChar char="•"/>
            </a:pPr>
            <a:r>
              <a:rPr lang="mk-MK" sz="2133">
                <a:latin typeface="Calibri"/>
                <a:ea typeface="Calibri"/>
                <a:cs typeface="Calibri"/>
                <a:sym typeface="Calibri"/>
              </a:rPr>
              <a:t>Законот за укажувачи може да биде одличен „на хартија“, но често многу тешко се спроведува поради различни причини</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Постоењето на надлежна установа и на јавната доверба е од огромна важност за успешното укажување</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Важноста на соработката со други надлежни установи</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НВО и медиумите може да бидат од клучна важност за подигањето на свеста и за следењето на ефективноста на законот и на заштитните мерки</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Причината за одложувањето на спроведувањето на одредбите на законот за улажувачи може да биде недостатокот на знаење и свест, не секогаш негаивната перцепција на укажувачите или дупки во законодавството</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4"/>
          <p:cNvSpPr txBox="1"/>
          <p:nvPr>
            <p:ph type="title"/>
          </p:nvPr>
        </p:nvSpPr>
        <p:spPr>
          <a:xfrm>
            <a:off x="1731146" y="952067"/>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mk-MK" sz="3200">
                <a:latin typeface="Calibri"/>
                <a:ea typeface="Calibri"/>
                <a:cs typeface="Calibri"/>
                <a:sym typeface="Calibri"/>
              </a:rPr>
              <a:t>Научени лекции – внатрешно пријавување</a:t>
            </a:r>
            <a:endParaRPr b="1" sz="3200"/>
          </a:p>
        </p:txBody>
      </p:sp>
      <p:sp>
        <p:nvSpPr>
          <p:cNvPr id="245" name="Google Shape;245;p34"/>
          <p:cNvSpPr txBox="1"/>
          <p:nvPr>
            <p:ph idx="1" type="body"/>
          </p:nvPr>
        </p:nvSpPr>
        <p:spPr>
          <a:xfrm>
            <a:off x="1255683" y="1732750"/>
            <a:ext cx="10525925" cy="5125250"/>
          </a:xfrm>
          <a:prstGeom prst="rect">
            <a:avLst/>
          </a:prstGeom>
          <a:noFill/>
          <a:ln>
            <a:noFill/>
          </a:ln>
        </p:spPr>
        <p:txBody>
          <a:bodyPr anchorCtr="0" anchor="t" bIns="45700" lIns="91425" spcFirstLastPara="1" rIns="91425" wrap="square" tIns="45700">
            <a:noAutofit/>
          </a:bodyPr>
          <a:lstStyle/>
          <a:p>
            <a:pPr indent="-457189" lvl="0" marL="474121" marR="242141" rtl="0" algn="l">
              <a:lnSpc>
                <a:spcPct val="90000"/>
              </a:lnSpc>
              <a:spcBef>
                <a:spcPts val="0"/>
              </a:spcBef>
              <a:spcAft>
                <a:spcPts val="0"/>
              </a:spcAft>
              <a:buClr>
                <a:srgbClr val="FFFFFF"/>
              </a:buClr>
              <a:buSzPts val="2133"/>
              <a:buFont typeface="Arial"/>
              <a:buChar char="•"/>
            </a:pPr>
            <a:r>
              <a:rPr lang="mk-MK" sz="2133">
                <a:latin typeface="Calibri"/>
                <a:ea typeface="Calibri"/>
                <a:cs typeface="Calibri"/>
                <a:sym typeface="Calibri"/>
              </a:rPr>
              <a:t>Воспоставување безбедни канали за пријавување (т.е. не ја ставајте поштенската кутија под камера)</a:t>
            </a:r>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Комуницирање со лицето што пријавува</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Не дискутирајте за личните податоци на лицето што пријавува</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Не прнесувајте никакви податоци за лицето што пријавува на медиумите</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Чувајте ја евиденцијата безбедна!</a:t>
            </a:r>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Многу е важно подигањето на свеста за безбедните канали за пријавување, за заштитните мерки и за важноста на укажувањето</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Јасни правила и процедури (вклучувајќи и внатрешни процедури за безбедно известување) што треба да бидат соодветно пренесени во рамки на организацијата</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Укажувачите (и други вработени) треба да видат дека некој реагира на пријавите за наводни недела</a:t>
            </a:r>
            <a:endParaRPr sz="2133">
              <a:latin typeface="Calibri"/>
              <a:ea typeface="Calibri"/>
              <a:cs typeface="Calibri"/>
              <a:sym typeface="Calibri"/>
            </a:endParaRPr>
          </a:p>
          <a:p>
            <a:pPr indent="-457189" lvl="0" marL="474121" marR="242141" rtl="0" algn="l">
              <a:lnSpc>
                <a:spcPct val="90000"/>
              </a:lnSpc>
              <a:spcBef>
                <a:spcPts val="1000"/>
              </a:spcBef>
              <a:spcAft>
                <a:spcPts val="0"/>
              </a:spcAft>
              <a:buClr>
                <a:srgbClr val="FFFFFF"/>
              </a:buClr>
              <a:buSzPts val="2133"/>
              <a:buFont typeface="Arial"/>
              <a:buChar char="•"/>
            </a:pPr>
            <a:r>
              <a:rPr lang="mk-MK" sz="2133">
                <a:latin typeface="Calibri"/>
                <a:ea typeface="Calibri"/>
                <a:cs typeface="Calibri"/>
                <a:sym typeface="Calibri"/>
              </a:rPr>
              <a:t>ЗАШТИТА НА ДОВЕРЛИВОСТА!</a:t>
            </a:r>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latin typeface="Calibri"/>
              <a:ea typeface="Calibri"/>
              <a:cs typeface="Calibri"/>
              <a:sym typeface="Calibri"/>
            </a:endParaRPr>
          </a:p>
          <a:p>
            <a:pPr indent="-321743" lvl="0" marL="474121" marR="242141" rtl="0" algn="l">
              <a:lnSpc>
                <a:spcPct val="90000"/>
              </a:lnSpc>
              <a:spcBef>
                <a:spcPts val="1000"/>
              </a:spcBef>
              <a:spcAft>
                <a:spcPts val="0"/>
              </a:spcAft>
              <a:buClr>
                <a:srgbClr val="FFFFFF"/>
              </a:buClr>
              <a:buSzPts val="2133"/>
              <a:buFont typeface="Arial"/>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5"/>
          <p:cNvSpPr/>
          <p:nvPr/>
        </p:nvSpPr>
        <p:spPr>
          <a:xfrm>
            <a:off x="1067775" y="1146567"/>
            <a:ext cx="3311600" cy="3125200"/>
          </a:xfrm>
          <a:prstGeom prst="rect">
            <a:avLst/>
          </a:prstGeom>
          <a:solidFill>
            <a:schemeClr val="accent2"/>
          </a:solidFill>
          <a:ln>
            <a:noFill/>
          </a:ln>
        </p:spPr>
        <p:txBody>
          <a:bodyPr anchorCtr="0" anchor="ctr" bIns="121900" lIns="121900" spcFirstLastPara="1" rIns="121900" wrap="square" tIns="121900">
            <a:noAutofit/>
          </a:bodyPr>
          <a:lstStyle/>
          <a:p>
            <a:pPr indent="0" lvl="0" marL="0" marR="0" rtl="0" algn="l">
              <a:spcBef>
                <a:spcPts val="0"/>
              </a:spcBef>
              <a:spcAft>
                <a:spcPts val="0"/>
              </a:spcAft>
              <a:buNone/>
            </a:pPr>
            <a:r>
              <a:t/>
            </a:r>
            <a:endParaRPr sz="2400">
              <a:solidFill>
                <a:schemeClr val="dk1"/>
              </a:solidFill>
              <a:latin typeface="Calibri"/>
              <a:ea typeface="Calibri"/>
              <a:cs typeface="Calibri"/>
              <a:sym typeface="Calibri"/>
            </a:endParaRPr>
          </a:p>
        </p:txBody>
      </p:sp>
      <p:sp>
        <p:nvSpPr>
          <p:cNvPr id="251" name="Google Shape;251;p35"/>
          <p:cNvSpPr txBox="1"/>
          <p:nvPr>
            <p:ph idx="12" type="sldNum"/>
          </p:nvPr>
        </p:nvSpPr>
        <p:spPr>
          <a:xfrm>
            <a:off x="11307433" y="6262577"/>
            <a:ext cx="731600" cy="418000"/>
          </a:xfrm>
          <a:prstGeom prst="rect">
            <a:avLst/>
          </a:prstGeom>
          <a:noFill/>
          <a:ln>
            <a:noFill/>
          </a:ln>
        </p:spPr>
        <p:txBody>
          <a:bodyPr anchorCtr="0" anchor="t" bIns="121900" lIns="121900" spcFirstLastPara="1" rIns="121900" wrap="square" tIns="121900">
            <a:noAutofit/>
          </a:bodyPr>
          <a:lstStyle/>
          <a:p>
            <a:pPr indent="0" lvl="0" marL="0" rtl="0" algn="r">
              <a:spcBef>
                <a:spcPts val="0"/>
              </a:spcBef>
              <a:spcAft>
                <a:spcPts val="0"/>
              </a:spcAft>
              <a:buClr>
                <a:schemeClr val="lt1"/>
              </a:buClr>
              <a:buSzPts val="1200"/>
              <a:buFont typeface="Calibri"/>
              <a:buNone/>
            </a:pPr>
            <a:fld id="{00000000-1234-1234-1234-123412341234}" type="slidenum">
              <a:rPr lang="mk-MK"/>
              <a:t>‹#›</a:t>
            </a:fld>
            <a:endParaRPr/>
          </a:p>
        </p:txBody>
      </p:sp>
      <p:sp>
        <p:nvSpPr>
          <p:cNvPr id="252" name="Google Shape;252;p35"/>
          <p:cNvSpPr txBox="1"/>
          <p:nvPr>
            <p:ph idx="4294967295" type="ctrTitle"/>
          </p:nvPr>
        </p:nvSpPr>
        <p:spPr>
          <a:xfrm>
            <a:off x="4914900" y="2534951"/>
            <a:ext cx="6115050" cy="1661583"/>
          </a:xfrm>
          <a:prstGeom prst="rect">
            <a:avLst/>
          </a:prstGeom>
          <a:noFill/>
          <a:ln>
            <a:noFill/>
          </a:ln>
        </p:spPr>
        <p:txBody>
          <a:bodyPr anchorCtr="0" anchor="b" bIns="121900" lIns="121900" spcFirstLastPara="1" rIns="121900" wrap="square" tIns="121900">
            <a:noAutofit/>
          </a:bodyPr>
          <a:lstStyle/>
          <a:p>
            <a:pPr indent="0" lvl="0" marL="0" marR="0" rtl="0" algn="l">
              <a:lnSpc>
                <a:spcPct val="90000"/>
              </a:lnSpc>
              <a:spcBef>
                <a:spcPts val="0"/>
              </a:spcBef>
              <a:spcAft>
                <a:spcPts val="0"/>
              </a:spcAft>
              <a:buClr>
                <a:schemeClr val="dk1"/>
              </a:buClr>
              <a:buSzPts val="6400"/>
              <a:buFont typeface="Calibri"/>
              <a:buNone/>
            </a:pPr>
            <a:r>
              <a:rPr b="0" i="0" lang="mk-MK" sz="6400" u="none" cap="none" strike="noStrike">
                <a:solidFill>
                  <a:schemeClr val="dk1"/>
                </a:solidFill>
                <a:latin typeface="Calibri"/>
                <a:ea typeface="Calibri"/>
                <a:cs typeface="Calibri"/>
                <a:sym typeface="Calibri"/>
              </a:rPr>
              <a:t>Вежба</a:t>
            </a:r>
            <a:endParaRPr b="0" i="0" sz="6400" u="none" cap="none" strike="noStrike">
              <a:solidFill>
                <a:schemeClr val="dk1"/>
              </a:solidFill>
              <a:latin typeface="Calibri"/>
              <a:ea typeface="Calibri"/>
              <a:cs typeface="Calibri"/>
              <a:sym typeface="Calibri"/>
            </a:endParaRPr>
          </a:p>
        </p:txBody>
      </p:sp>
      <p:sp>
        <p:nvSpPr>
          <p:cNvPr id="253" name="Google Shape;253;p35"/>
          <p:cNvSpPr txBox="1"/>
          <p:nvPr>
            <p:ph idx="4294967295" type="subTitle"/>
          </p:nvPr>
        </p:nvSpPr>
        <p:spPr>
          <a:xfrm>
            <a:off x="5010150" y="4503875"/>
            <a:ext cx="3088821" cy="1045633"/>
          </a:xfrm>
          <a:prstGeom prst="rect">
            <a:avLst/>
          </a:prstGeom>
          <a:noFill/>
          <a:ln>
            <a:noFill/>
          </a:ln>
        </p:spPr>
        <p:txBody>
          <a:bodyPr anchorCtr="0" anchor="t" bIns="121900" lIns="121900" spcFirstLastPara="1" rIns="121900" wrap="square" tIns="121900">
            <a:noAutofit/>
          </a:bodyPr>
          <a:lstStyle/>
          <a:p>
            <a:pPr indent="0" lvl="0" marL="0" marR="0" rtl="0" algn="l">
              <a:lnSpc>
                <a:spcPct val="90000"/>
              </a:lnSpc>
              <a:spcBef>
                <a:spcPts val="1000"/>
              </a:spcBef>
              <a:spcAft>
                <a:spcPts val="0"/>
              </a:spcAft>
              <a:buClr>
                <a:schemeClr val="dk1"/>
              </a:buClr>
              <a:buSzPts val="2667"/>
              <a:buFont typeface="Arial"/>
              <a:buNone/>
            </a:pPr>
            <a:r>
              <a:rPr b="0" i="0" lang="mk-MK" sz="2667" u="none" cap="none" strike="noStrike">
                <a:solidFill>
                  <a:schemeClr val="dk1"/>
                </a:solidFill>
                <a:latin typeface="Calibri"/>
                <a:ea typeface="Calibri"/>
                <a:cs typeface="Calibri"/>
                <a:sym typeface="Calibri"/>
              </a:rPr>
              <a:t>ПРИКАЗ НА СЛУЧАЈ</a:t>
            </a:r>
            <a:endParaRPr b="0" i="0" sz="2667" u="none" cap="none" strike="noStrike">
              <a:solidFill>
                <a:schemeClr val="dk1"/>
              </a:solidFill>
              <a:latin typeface="Calibri"/>
              <a:ea typeface="Calibri"/>
              <a:cs typeface="Calibri"/>
              <a:sym typeface="Calibri"/>
            </a:endParaRPr>
          </a:p>
        </p:txBody>
      </p:sp>
      <p:pic>
        <p:nvPicPr>
          <p:cNvPr id="254" name="Google Shape;254;p35"/>
          <p:cNvPicPr preferRelativeResize="0"/>
          <p:nvPr/>
        </p:nvPicPr>
        <p:blipFill rotWithShape="1">
          <a:blip r:embed="rId3">
            <a:alphaModFix/>
          </a:blip>
          <a:srcRect b="0" l="0" r="0" t="0"/>
          <a:stretch/>
        </p:blipFill>
        <p:spPr>
          <a:xfrm>
            <a:off x="873440" y="1404651"/>
            <a:ext cx="3594100" cy="2260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6"/>
          <p:cNvSpPr txBox="1"/>
          <p:nvPr>
            <p:ph type="title"/>
          </p:nvPr>
        </p:nvSpPr>
        <p:spPr>
          <a:xfrm>
            <a:off x="1227138" y="1333099"/>
            <a:ext cx="8229600" cy="857251"/>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37500"/>
              <a:buFont typeface="Calibri"/>
              <a:buNone/>
            </a:pPr>
            <a:r>
              <a:rPr b="1" lang="mk-MK"/>
              <a:t>Мојот шеф е корумпиран!</a:t>
            </a:r>
            <a:br>
              <a:rPr b="1" lang="mk-MK" sz="3200"/>
            </a:br>
            <a:endParaRPr b="1" sz="3200"/>
          </a:p>
        </p:txBody>
      </p:sp>
      <p:sp>
        <p:nvSpPr>
          <p:cNvPr id="261" name="Google Shape;261;p36"/>
          <p:cNvSpPr txBox="1"/>
          <p:nvPr>
            <p:ph idx="1" type="body"/>
          </p:nvPr>
        </p:nvSpPr>
        <p:spPr>
          <a:xfrm>
            <a:off x="497305" y="2190350"/>
            <a:ext cx="11197389" cy="4994623"/>
          </a:xfrm>
          <a:prstGeom prst="rect">
            <a:avLst/>
          </a:prstGeom>
          <a:noFill/>
          <a:ln>
            <a:noFill/>
          </a:ln>
        </p:spPr>
        <p:txBody>
          <a:bodyPr anchorCtr="0" anchor="t" bIns="45700" lIns="91425" spcFirstLastPara="1" rIns="91425" wrap="square" tIns="45700">
            <a:noAutofit/>
          </a:bodyPr>
          <a:lstStyle/>
          <a:p>
            <a:pPr indent="0" lvl="1" marL="711182" rtl="0" algn="just">
              <a:lnSpc>
                <a:spcPct val="100000"/>
              </a:lnSpc>
              <a:spcBef>
                <a:spcPts val="0"/>
              </a:spcBef>
              <a:spcAft>
                <a:spcPts val="0"/>
              </a:spcAft>
              <a:buClr>
                <a:schemeClr val="dk1"/>
              </a:buClr>
              <a:buSzPts val="2400"/>
              <a:buNone/>
            </a:pPr>
            <a:r>
              <a:rPr lang="mk-MK">
                <a:latin typeface="Calibri"/>
                <a:ea typeface="Calibri"/>
                <a:cs typeface="Calibri"/>
                <a:sym typeface="Calibri"/>
              </a:rPr>
              <a:t>Координатор сте на секторот за образование во вашата (јавна) установа. Мислите дека вашиот шеф, под сомнителни услови, ангажирал свој пријател да предава на обука што ја чини установата над 20.000 евра годишно. Забележувате дека се закажуваат повеќе курсеви отколку што е потребно и на обучувачот секогаш му се плаќа дури и курсот да е откажан. Исто така, на обучувачот му се плаќа и кога обуката ја спроведуваат вработени во вашата организација. Еден ден кога шефот е надвор, гледате како обучувачот влегува во канцеларијата на шефот и остава плико. Го земате и гледате дека во него има банкноти од по 20 евра во вкупен износ од околу 2.000 евра. Знаете дека шефот е многу влијателен не само во вашата организација туку има и тесни врски со владата бидејќи еден од највлијателните министри му е чичко. </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37"/>
          <p:cNvSpPr txBox="1"/>
          <p:nvPr>
            <p:ph type="title"/>
          </p:nvPr>
        </p:nvSpPr>
        <p:spPr>
          <a:xfrm>
            <a:off x="2236788" y="979487"/>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Прашања за дискусија (1)</a:t>
            </a:r>
            <a:endParaRPr/>
          </a:p>
        </p:txBody>
      </p:sp>
      <p:sp>
        <p:nvSpPr>
          <p:cNvPr id="268" name="Google Shape;268;p37"/>
          <p:cNvSpPr txBox="1"/>
          <p:nvPr>
            <p:ph idx="1" type="body"/>
          </p:nvPr>
        </p:nvSpPr>
        <p:spPr>
          <a:xfrm>
            <a:off x="1506070" y="1836738"/>
            <a:ext cx="10238255" cy="4710059"/>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1400"/>
              <a:buNone/>
            </a:pPr>
            <a:r>
              <a:rPr lang="mk-MK" sz="1400">
                <a:latin typeface="Calibri"/>
                <a:ea typeface="Calibri"/>
                <a:cs typeface="Calibri"/>
                <a:sym typeface="Calibri"/>
              </a:rPr>
              <a:t>Врз основа на информациите од примерот, ве молиме да дискутирате за:  </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направиле?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помислиле?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Како би одговориле?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кажале некому? Кому?</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пријавиле?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Кому би пријавиле? Зошто?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им се обратиле на медиумите? Зошто?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размислиле за заштита на вашиот идентитет? Што би направиле за да го заштитите?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Кои канали би ги искористиле за пријавување?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Какви информации би вклучиле во пријавата?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сами би прибрале докази?</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правеле ако ве отпуштат?</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Како би се заштитиле?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кажале некому дека сте пријавиле?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соработувале со потенцијалните истражители во текот на истрагата за наводното дело?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Како би комуницирале со истражителите?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направиле ако вашиот идентитет им биде обелоденет на медиумите?</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8"/>
          <p:cNvSpPr txBox="1"/>
          <p:nvPr>
            <p:ph type="title"/>
          </p:nvPr>
        </p:nvSpPr>
        <p:spPr>
          <a:xfrm>
            <a:off x="2236929" y="1080497"/>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Прашања за дискусија(2)</a:t>
            </a:r>
            <a:endParaRPr/>
          </a:p>
        </p:txBody>
      </p:sp>
      <p:sp>
        <p:nvSpPr>
          <p:cNvPr id="275" name="Google Shape;275;p38"/>
          <p:cNvSpPr txBox="1"/>
          <p:nvPr>
            <p:ph idx="1" type="body"/>
          </p:nvPr>
        </p:nvSpPr>
        <p:spPr>
          <a:xfrm>
            <a:off x="1506070" y="1836738"/>
            <a:ext cx="9691319" cy="4710059"/>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1400"/>
              <a:buNone/>
            </a:pPr>
            <a:r>
              <a:t/>
            </a:r>
            <a:endParaRPr sz="1400">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Сега, ајде да ги промениме улогите. Вие сте одговорно лице во организацијата кому би пристапиле укажувачите од примерот да го пријават погоре споменатото наводно дело. Што би направиле?</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му кажале на укажувачот?</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Каде би се состанале со него/неа?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го заштитиле неговиот/нејзиниот идентитет? Како?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го/ја советувале?</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се обиделе да одржите понатамошна комуникација со него/неа? Како?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Какви канали би советувале да се користат за идната комуникација?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разговарале со некого за пријавата? Со кого?</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дискутирале за случајот со вашите колеги? Ако да, дали би го споменале изворот на информацијата?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дискутирале за случајот со вашиот сопруг/сопруга?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направиле ако ви се јави новинар за конкретниот случај? Што би му кажале? Дали би го обелодениле името на укажувачот?</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Дали би воделе записник за дискусијата?</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Каде би ги чувале тие записи?</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Што би направиле со неговата/нејзината пријава на наводното дело?</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9"/>
          <p:cNvSpPr txBox="1"/>
          <p:nvPr>
            <p:ph idx="12" type="sldNum"/>
          </p:nvPr>
        </p:nvSpPr>
        <p:spPr>
          <a:xfrm>
            <a:off x="11307433" y="6262577"/>
            <a:ext cx="731600" cy="418000"/>
          </a:xfrm>
          <a:prstGeom prst="rect">
            <a:avLst/>
          </a:prstGeom>
          <a:noFill/>
          <a:ln>
            <a:noFill/>
          </a:ln>
        </p:spPr>
        <p:txBody>
          <a:bodyPr anchorCtr="0" anchor="t" bIns="121900" lIns="121900" spcFirstLastPara="1" rIns="121900" wrap="square" tIns="121900">
            <a:noAutofit/>
          </a:bodyPr>
          <a:lstStyle/>
          <a:p>
            <a:pPr indent="0" lvl="0" marL="0" rtl="0" algn="r">
              <a:spcBef>
                <a:spcPts val="0"/>
              </a:spcBef>
              <a:spcAft>
                <a:spcPts val="0"/>
              </a:spcAft>
              <a:buClr>
                <a:schemeClr val="lt1"/>
              </a:buClr>
              <a:buSzPts val="1200"/>
              <a:buFont typeface="Calibri"/>
              <a:buNone/>
            </a:pPr>
            <a:fld id="{00000000-1234-1234-1234-123412341234}" type="slidenum">
              <a:rPr lang="mk-MK"/>
              <a:t>‹#›</a:t>
            </a:fld>
            <a:endParaRPr/>
          </a:p>
        </p:txBody>
      </p:sp>
      <p:sp>
        <p:nvSpPr>
          <p:cNvPr id="281" name="Google Shape;281;p39"/>
          <p:cNvSpPr txBox="1"/>
          <p:nvPr>
            <p:ph idx="4294967295" type="ctrTitle"/>
          </p:nvPr>
        </p:nvSpPr>
        <p:spPr>
          <a:xfrm>
            <a:off x="819150" y="1928282"/>
            <a:ext cx="8830733" cy="1547283"/>
          </a:xfrm>
          <a:prstGeom prst="rect">
            <a:avLst/>
          </a:prstGeom>
          <a:noFill/>
          <a:ln>
            <a:noFill/>
          </a:ln>
        </p:spPr>
        <p:txBody>
          <a:bodyPr anchorCtr="0" anchor="b" bIns="121900" lIns="121900" spcFirstLastPara="1" rIns="121900" wrap="square" tIns="121900">
            <a:noAutofit/>
          </a:bodyPr>
          <a:lstStyle/>
          <a:p>
            <a:pPr indent="0" lvl="0" marL="0" marR="0" rtl="0" algn="l">
              <a:lnSpc>
                <a:spcPct val="90000"/>
              </a:lnSpc>
              <a:spcBef>
                <a:spcPts val="0"/>
              </a:spcBef>
              <a:spcAft>
                <a:spcPts val="0"/>
              </a:spcAft>
              <a:buClr>
                <a:srgbClr val="002060"/>
              </a:buClr>
              <a:buSzPts val="6400"/>
              <a:buFont typeface="Calibri"/>
              <a:buNone/>
            </a:pPr>
            <a:r>
              <a:rPr b="0" i="0" lang="mk-MK" sz="6400" u="none" cap="none" strike="noStrike">
                <a:solidFill>
                  <a:srgbClr val="002060"/>
                </a:solidFill>
                <a:latin typeface="Calibri"/>
                <a:ea typeface="Calibri"/>
                <a:cs typeface="Calibri"/>
                <a:sym typeface="Calibri"/>
              </a:rPr>
              <a:t>БЛАГОДАРАМ!</a:t>
            </a:r>
            <a:endParaRPr b="0" i="0" sz="6400" u="none" cap="none" strike="noStrike">
              <a:solidFill>
                <a:srgbClr val="002060"/>
              </a:solidFill>
              <a:latin typeface="Calibri"/>
              <a:ea typeface="Calibri"/>
              <a:cs typeface="Calibri"/>
              <a:sym typeface="Calibri"/>
            </a:endParaRPr>
          </a:p>
        </p:txBody>
      </p:sp>
      <p:sp>
        <p:nvSpPr>
          <p:cNvPr id="282" name="Google Shape;282;p39"/>
          <p:cNvSpPr txBox="1"/>
          <p:nvPr>
            <p:ph idx="4294967295" type="subTitle"/>
          </p:nvPr>
        </p:nvSpPr>
        <p:spPr>
          <a:xfrm>
            <a:off x="962025" y="3605743"/>
            <a:ext cx="8830733" cy="1045633"/>
          </a:xfrm>
          <a:prstGeom prst="rect">
            <a:avLst/>
          </a:prstGeom>
          <a:noFill/>
          <a:ln>
            <a:noFill/>
          </a:ln>
        </p:spPr>
        <p:txBody>
          <a:bodyPr anchorCtr="0" anchor="t" bIns="121900" lIns="121900" spcFirstLastPara="1" rIns="121900" wrap="square" tIns="121900">
            <a:noAutofit/>
          </a:bodyPr>
          <a:lstStyle/>
          <a:p>
            <a:pPr indent="0" lvl="0" marL="0" marR="0" rtl="0" algn="l">
              <a:lnSpc>
                <a:spcPct val="90000"/>
              </a:lnSpc>
              <a:spcBef>
                <a:spcPts val="1000"/>
              </a:spcBef>
              <a:spcAft>
                <a:spcPts val="0"/>
              </a:spcAft>
              <a:buClr>
                <a:srgbClr val="002060"/>
              </a:buClr>
              <a:buSzPts val="2667"/>
              <a:buFont typeface="Arial"/>
              <a:buNone/>
            </a:pPr>
            <a:r>
              <a:rPr b="0" i="0" lang="mk-MK" sz="2667" u="none" cap="none" strike="noStrike">
                <a:solidFill>
                  <a:srgbClr val="002060"/>
                </a:solidFill>
                <a:latin typeface="Calibri"/>
                <a:ea typeface="Calibri"/>
                <a:cs typeface="Calibri"/>
                <a:sym typeface="Calibri"/>
              </a:rPr>
              <a:t>Прашања?</a:t>
            </a:r>
            <a:endParaRPr/>
          </a:p>
          <a:p>
            <a:pPr indent="0" lvl="0" marL="0" marR="0" rtl="0" algn="l">
              <a:lnSpc>
                <a:spcPct val="90000"/>
              </a:lnSpc>
              <a:spcBef>
                <a:spcPts val="1000"/>
              </a:spcBef>
              <a:spcAft>
                <a:spcPts val="0"/>
              </a:spcAft>
              <a:buClr>
                <a:srgbClr val="002060"/>
              </a:buClr>
              <a:buSzPts val="2667"/>
              <a:buFont typeface="Arial"/>
              <a:buNone/>
            </a:pPr>
            <a:r>
              <a:rPr b="0" i="0" lang="mk-MK" sz="2667" u="none" cap="none" strike="noStrike">
                <a:solidFill>
                  <a:srgbClr val="002060"/>
                </a:solidFill>
                <a:latin typeface="Calibri"/>
                <a:ea typeface="Calibri"/>
                <a:cs typeface="Calibri"/>
                <a:sym typeface="Calibri"/>
              </a:rPr>
              <a:t>Коментари?</a:t>
            </a:r>
            <a:endParaRPr/>
          </a:p>
          <a:p>
            <a:pPr indent="0" lvl="0" marL="0" marR="0" rtl="0" algn="l">
              <a:lnSpc>
                <a:spcPct val="90000"/>
              </a:lnSpc>
              <a:spcBef>
                <a:spcPts val="1000"/>
              </a:spcBef>
              <a:spcAft>
                <a:spcPts val="0"/>
              </a:spcAft>
              <a:buClr>
                <a:srgbClr val="002060"/>
              </a:buClr>
              <a:buSzPts val="2667"/>
              <a:buFont typeface="Arial"/>
              <a:buNone/>
            </a:pPr>
            <a:r>
              <a:rPr b="0" i="0" lang="mk-MK" sz="2667" u="none" cap="none" strike="noStrike">
                <a:solidFill>
                  <a:srgbClr val="002060"/>
                </a:solidFill>
                <a:latin typeface="Calibri"/>
                <a:ea typeface="Calibri"/>
                <a:cs typeface="Calibri"/>
                <a:sym typeface="Calibri"/>
              </a:rPr>
              <a:t>Забелешки?</a:t>
            </a:r>
            <a:endParaRPr b="0" i="0" sz="2667" u="none" cap="none" strike="noStrike">
              <a:solidFill>
                <a:srgbClr val="002060"/>
              </a:solidFill>
              <a:latin typeface="Calibri"/>
              <a:ea typeface="Calibri"/>
              <a:cs typeface="Calibri"/>
              <a:sym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40"/>
          <p:cNvSpPr txBox="1"/>
          <p:nvPr>
            <p:ph type="title"/>
          </p:nvPr>
        </p:nvSpPr>
        <p:spPr>
          <a:xfrm>
            <a:off x="1633720" y="906326"/>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Calibri"/>
              <a:buNone/>
            </a:pPr>
            <a:r>
              <a:rPr b="1" lang="mk-MK" sz="3600"/>
              <a:t>Извори</a:t>
            </a:r>
            <a:endParaRPr b="1" sz="3600"/>
          </a:p>
        </p:txBody>
      </p:sp>
      <p:sp>
        <p:nvSpPr>
          <p:cNvPr id="289" name="Google Shape;289;p40"/>
          <p:cNvSpPr txBox="1"/>
          <p:nvPr>
            <p:ph idx="1" type="body"/>
          </p:nvPr>
        </p:nvSpPr>
        <p:spPr>
          <a:xfrm>
            <a:off x="552450" y="1836738"/>
            <a:ext cx="10644939" cy="4471987"/>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1400"/>
              <a:buNone/>
            </a:pPr>
            <a:r>
              <a:rPr lang="mk-MK" sz="1400">
                <a:latin typeface="Calibri"/>
                <a:ea typeface="Calibri"/>
                <a:cs typeface="Calibri"/>
                <a:sym typeface="Calibri"/>
              </a:rPr>
              <a:t>European Commission. Commission Staff Working Document. Bosnia and Herzegovina 2020 Report</a:t>
            </a:r>
            <a:endParaRPr/>
          </a:p>
          <a:p>
            <a:pPr indent="0" lvl="1" marL="711182" rtl="0" algn="just">
              <a:lnSpc>
                <a:spcPct val="90000"/>
              </a:lnSpc>
              <a:spcBef>
                <a:spcPts val="500"/>
              </a:spcBef>
              <a:spcAft>
                <a:spcPts val="0"/>
              </a:spcAft>
              <a:buClr>
                <a:schemeClr val="dk1"/>
              </a:buClr>
              <a:buSzPts val="1400"/>
              <a:buNone/>
            </a:pPr>
            <a:r>
              <a:rPr lang="mk-MK" sz="1400" u="sng">
                <a:solidFill>
                  <a:schemeClr val="hlink"/>
                </a:solidFill>
                <a:latin typeface="Calibri"/>
                <a:ea typeface="Calibri"/>
                <a:cs typeface="Calibri"/>
                <a:sym typeface="Calibri"/>
                <a:hlinkClick r:id="rId3"/>
              </a:rPr>
              <a:t>https://ec.europa.eu/neighbourhood-enlargement/sites/default/files/bosnia_and_herzegovina_report_2020.pdf</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Kalajdžić, Mia: Experts welcome Croatia's new Whistleblower act, but warn of flaws. Published on 20 November 2019</a:t>
            </a:r>
            <a:endParaRPr/>
          </a:p>
          <a:p>
            <a:pPr indent="0" lvl="1" marL="711182" rtl="0" algn="just">
              <a:lnSpc>
                <a:spcPct val="90000"/>
              </a:lnSpc>
              <a:spcBef>
                <a:spcPts val="500"/>
              </a:spcBef>
              <a:spcAft>
                <a:spcPts val="0"/>
              </a:spcAft>
              <a:buClr>
                <a:schemeClr val="dk1"/>
              </a:buClr>
              <a:buSzPts val="1400"/>
              <a:buNone/>
            </a:pPr>
            <a:r>
              <a:rPr lang="mk-MK" sz="1400" u="sng">
                <a:solidFill>
                  <a:schemeClr val="hlink"/>
                </a:solidFill>
                <a:latin typeface="Calibri"/>
                <a:ea typeface="Calibri"/>
                <a:cs typeface="Calibri"/>
                <a:sym typeface="Calibri"/>
                <a:hlinkClick r:id="rId4"/>
              </a:rPr>
              <a:t>https://www.cms-lawnow.com/ealerts/2019/11/experts-welcome-croatias-new-whistleblower-act-but-warn-of-flaws?cc_lang=en</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Kosovo Law Institute (KLI). "Public whistleblowing” for non-implementation of Law on the Protection of Whistleblowers. Published on 18. April 2020</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https://kli-ks.org/en/public-whistleblowing-for-non-implementation-of-law-on-the-protection-of-whistleblowers/</a:t>
            </a:r>
            <a:endParaRPr/>
          </a:p>
          <a:p>
            <a:pPr indent="0" lvl="1" marL="711182" rtl="0" algn="just">
              <a:lnSpc>
                <a:spcPct val="90000"/>
              </a:lnSpc>
              <a:spcBef>
                <a:spcPts val="500"/>
              </a:spcBef>
              <a:spcAft>
                <a:spcPts val="0"/>
              </a:spcAft>
              <a:buClr>
                <a:schemeClr val="dk1"/>
              </a:buClr>
              <a:buSzPts val="1400"/>
              <a:buNone/>
            </a:pPr>
            <a:r>
              <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Министерство за правда на Република Србија. (Ministarstvo pravde). Primena Zakona o zaštiti uzbunjivača (2015 - 2020) - Statistika i iskustva. Junij 2021.</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https://www.mpravde.gov.rs/files/Izve%C5%A1taj%20o%20primeni%20Zakona%20o%20za%C5%A1titi%20uzbunjiva%C4%8Da%20(2015-2020).pdf</a:t>
            </a:r>
            <a:endParaRPr/>
          </a:p>
          <a:p>
            <a:pPr indent="0" lvl="1" marL="711182" rtl="0" algn="just">
              <a:lnSpc>
                <a:spcPct val="90000"/>
              </a:lnSpc>
              <a:spcBef>
                <a:spcPts val="500"/>
              </a:spcBef>
              <a:spcAft>
                <a:spcPts val="0"/>
              </a:spcAft>
              <a:buClr>
                <a:schemeClr val="dk1"/>
              </a:buClr>
              <a:buSzPts val="1400"/>
              <a:buNone/>
            </a:pPr>
            <a:r>
              <a:t/>
            </a:r>
            <a:endParaRPr sz="1400">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SELDI. Anti-Corruption Agencies in the Western Balkan Countries: Delivering on the Promise. Policy Brief, Number 8, 2019</a:t>
            </a:r>
            <a:endParaRPr/>
          </a:p>
          <a:p>
            <a:pPr indent="0" lvl="1" marL="711182" rtl="0" algn="just">
              <a:lnSpc>
                <a:spcPct val="90000"/>
              </a:lnSpc>
              <a:spcBef>
                <a:spcPts val="500"/>
              </a:spcBef>
              <a:spcAft>
                <a:spcPts val="0"/>
              </a:spcAft>
              <a:buClr>
                <a:schemeClr val="dk1"/>
              </a:buClr>
              <a:buSzPts val="1400"/>
              <a:buNone/>
            </a:pPr>
            <a:r>
              <a:rPr lang="mk-MK" sz="1400">
                <a:latin typeface="Calibri"/>
                <a:ea typeface="Calibri"/>
                <a:cs typeface="Calibri"/>
                <a:sym typeface="Calibri"/>
              </a:rPr>
              <a:t>https://seldi.net/fileadmin/public/PDF/Publications/Policy_Brief_8/SELDI_PB_08_Anti-Corruption_Agencies.pdf</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1713422" y="1147982"/>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Меѓународни прикази на случаи</a:t>
            </a:r>
            <a:endParaRPr b="1" sz="3200"/>
          </a:p>
        </p:txBody>
      </p:sp>
      <p:sp>
        <p:nvSpPr>
          <p:cNvPr id="109" name="Google Shape;109;p16"/>
          <p:cNvSpPr txBox="1"/>
          <p:nvPr>
            <p:ph idx="1" type="body"/>
          </p:nvPr>
        </p:nvSpPr>
        <p:spPr>
          <a:xfrm>
            <a:off x="1469457" y="1836737"/>
            <a:ext cx="8717531" cy="4111675"/>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10" name="Google Shape;110;p16"/>
          <p:cNvPicPr preferRelativeResize="0"/>
          <p:nvPr/>
        </p:nvPicPr>
        <p:blipFill rotWithShape="1">
          <a:blip r:embed="rId3">
            <a:alphaModFix/>
          </a:blip>
          <a:srcRect b="0" l="0" r="0" t="0"/>
          <a:stretch/>
        </p:blipFill>
        <p:spPr>
          <a:xfrm>
            <a:off x="4496603" y="2123196"/>
            <a:ext cx="6026383" cy="451397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838200" y="777874"/>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000"/>
              <a:buFont typeface="Calibri"/>
              <a:buNone/>
            </a:pPr>
            <a:r>
              <a:rPr b="1" lang="mk-MK" sz="4000"/>
              <a:t>„Длабоко грло“(Вотергејт, 1972</a:t>
            </a:r>
            <a:r>
              <a:rPr b="1" lang="mk-MK" sz="4000">
                <a:solidFill>
                  <a:schemeClr val="accent3"/>
                </a:solidFill>
              </a:rPr>
              <a:t>)</a:t>
            </a:r>
            <a:endParaRPr/>
          </a:p>
        </p:txBody>
      </p:sp>
      <p:sp>
        <p:nvSpPr>
          <p:cNvPr id="116" name="Google Shape;116;p17"/>
          <p:cNvSpPr txBox="1"/>
          <p:nvPr>
            <p:ph idx="1" type="body"/>
          </p:nvPr>
        </p:nvSpPr>
        <p:spPr>
          <a:xfrm>
            <a:off x="549917" y="1643749"/>
            <a:ext cx="4532223" cy="4869345"/>
          </a:xfrm>
          <a:prstGeom prst="rect">
            <a:avLst/>
          </a:prstGeom>
          <a:noFill/>
          <a:ln>
            <a:noFill/>
          </a:ln>
        </p:spPr>
        <p:txBody>
          <a:bodyPr anchorCtr="0" anchor="t" bIns="45700" lIns="91425" spcFirstLastPara="1" rIns="91425" wrap="square" tIns="45700">
            <a:normAutofit fontScale="92500"/>
          </a:bodyPr>
          <a:lstStyle/>
          <a:p>
            <a:pPr indent="-87629" lvl="0" marL="228600" rtl="0" algn="l">
              <a:lnSpc>
                <a:spcPct val="90000"/>
              </a:lnSpc>
              <a:spcBef>
                <a:spcPts val="0"/>
              </a:spcBef>
              <a:spcAft>
                <a:spcPts val="0"/>
              </a:spcAft>
              <a:buClr>
                <a:schemeClr val="dk1"/>
              </a:buClr>
              <a:buSzPct val="100000"/>
              <a:buNone/>
            </a:pPr>
            <a:r>
              <a:t/>
            </a:r>
            <a:endParaRPr sz="2400"/>
          </a:p>
          <a:p>
            <a:pPr indent="0" lvl="0" marL="101597" rtl="0" algn="l">
              <a:lnSpc>
                <a:spcPct val="90000"/>
              </a:lnSpc>
              <a:spcBef>
                <a:spcPts val="1000"/>
              </a:spcBef>
              <a:spcAft>
                <a:spcPts val="0"/>
              </a:spcAft>
              <a:buClr>
                <a:schemeClr val="dk1"/>
              </a:buClr>
              <a:buSzPct val="100000"/>
              <a:buNone/>
            </a:pPr>
            <a:r>
              <a:rPr lang="mk-MK" sz="2400"/>
              <a:t>Вилијам Марк Фелт постариот (17 август 1913 – 18 декември 2008) беше специјален агент и помошник директор на ФБИ од 1942 до 1973 година. Додека работел во ФБИ, Фелт служел како анонимен информатор на новинарите на </a:t>
            </a:r>
            <a:r>
              <a:rPr i="1" lang="mk-MK" sz="2400"/>
              <a:t>Вашингтон Пост, </a:t>
            </a:r>
            <a:r>
              <a:rPr lang="mk-MK" sz="2400"/>
              <a:t>Боб Вудворд и Карл Бернстин,</a:t>
            </a:r>
            <a:r>
              <a:rPr i="1" lang="mk-MK" sz="2400"/>
              <a:t> </a:t>
            </a:r>
            <a:r>
              <a:rPr lang="mk-MK" sz="2400"/>
              <a:t>со прекар „Длабоко грло“. Им дал критични информации за скандалот Вотергејт што водеше кон оставка на претседателот Ричард Никсон во 1974 година.</a:t>
            </a:r>
            <a:endParaRPr/>
          </a:p>
        </p:txBody>
      </p:sp>
      <p:pic>
        <p:nvPicPr>
          <p:cNvPr id="117" name="Google Shape;117;p17"/>
          <p:cNvPicPr preferRelativeResize="0"/>
          <p:nvPr/>
        </p:nvPicPr>
        <p:blipFill rotWithShape="1">
          <a:blip r:embed="rId3">
            <a:alphaModFix/>
          </a:blip>
          <a:srcRect b="0" l="0" r="0" t="0"/>
          <a:stretch/>
        </p:blipFill>
        <p:spPr>
          <a:xfrm>
            <a:off x="5161817" y="2103437"/>
            <a:ext cx="6572183" cy="422356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8"/>
          <p:cNvSpPr txBox="1"/>
          <p:nvPr>
            <p:ph type="title"/>
          </p:nvPr>
        </p:nvSpPr>
        <p:spPr>
          <a:xfrm>
            <a:off x="1693863" y="985836"/>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Серпико (1971)</a:t>
            </a:r>
            <a:endParaRPr/>
          </a:p>
        </p:txBody>
      </p:sp>
      <p:sp>
        <p:nvSpPr>
          <p:cNvPr id="124" name="Google Shape;124;p18"/>
          <p:cNvSpPr txBox="1"/>
          <p:nvPr>
            <p:ph idx="1" type="body"/>
          </p:nvPr>
        </p:nvSpPr>
        <p:spPr>
          <a:xfrm>
            <a:off x="971550" y="1836737"/>
            <a:ext cx="4405763" cy="4471988"/>
          </a:xfrm>
          <a:prstGeom prst="rect">
            <a:avLst/>
          </a:prstGeom>
          <a:noFill/>
          <a:ln>
            <a:noFill/>
          </a:ln>
        </p:spPr>
        <p:txBody>
          <a:bodyPr anchorCtr="0" anchor="t" bIns="45700" lIns="91425" spcFirstLastPara="1" rIns="91425" wrap="square" tIns="45700">
            <a:noAutofit/>
          </a:bodyPr>
          <a:lstStyle/>
          <a:p>
            <a:pPr indent="0" lvl="1" marL="711182" rtl="0" algn="l">
              <a:lnSpc>
                <a:spcPct val="90000"/>
              </a:lnSpc>
              <a:spcBef>
                <a:spcPts val="0"/>
              </a:spcBef>
              <a:spcAft>
                <a:spcPts val="0"/>
              </a:spcAft>
              <a:buClr>
                <a:schemeClr val="dk1"/>
              </a:buClr>
              <a:buSzPts val="2133"/>
              <a:buNone/>
            </a:pPr>
            <a:r>
              <a:rPr lang="mk-MK" sz="2133">
                <a:latin typeface="Calibri"/>
                <a:ea typeface="Calibri"/>
                <a:cs typeface="Calibri"/>
                <a:sym typeface="Calibri"/>
              </a:rPr>
              <a:t>Френк Серпико е првиот полицаец во историјата на њујоршката полиција што се одважил да пријави и потоа отворено да сведочи за широко распространетите систематски коруптивни исплати во износ од милиони долари. Филмот Серпико од 1973 година е направен врз основа на неговата приказна. </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25" name="Google Shape;125;p18"/>
          <p:cNvPicPr preferRelativeResize="0"/>
          <p:nvPr/>
        </p:nvPicPr>
        <p:blipFill rotWithShape="1">
          <a:blip r:embed="rId3">
            <a:alphaModFix/>
          </a:blip>
          <a:srcRect b="0" l="0" r="0" t="0"/>
          <a:stretch/>
        </p:blipFill>
        <p:spPr>
          <a:xfrm>
            <a:off x="6559083" y="977900"/>
            <a:ext cx="3664263" cy="2438400"/>
          </a:xfrm>
          <a:prstGeom prst="rect">
            <a:avLst/>
          </a:prstGeom>
          <a:noFill/>
          <a:ln>
            <a:noFill/>
          </a:ln>
        </p:spPr>
      </p:pic>
      <p:pic>
        <p:nvPicPr>
          <p:cNvPr id="126" name="Google Shape;126;p18"/>
          <p:cNvPicPr preferRelativeResize="0"/>
          <p:nvPr/>
        </p:nvPicPr>
        <p:blipFill rotWithShape="1">
          <a:blip r:embed="rId4">
            <a:alphaModFix/>
          </a:blip>
          <a:srcRect b="0" l="0" r="0" t="0"/>
          <a:stretch/>
        </p:blipFill>
        <p:spPr>
          <a:xfrm>
            <a:off x="6675369" y="3550708"/>
            <a:ext cx="1870183" cy="27002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txBox="1"/>
          <p:nvPr>
            <p:ph type="title"/>
          </p:nvPr>
        </p:nvSpPr>
        <p:spPr>
          <a:xfrm>
            <a:off x="1570039" y="958850"/>
            <a:ext cx="4437529" cy="95226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Челинџер (1986)</a:t>
            </a:r>
            <a:endParaRPr/>
          </a:p>
        </p:txBody>
      </p:sp>
      <p:sp>
        <p:nvSpPr>
          <p:cNvPr id="133" name="Google Shape;133;p19"/>
          <p:cNvSpPr txBox="1"/>
          <p:nvPr>
            <p:ph idx="1" type="body"/>
          </p:nvPr>
        </p:nvSpPr>
        <p:spPr>
          <a:xfrm>
            <a:off x="1469458" y="1836737"/>
            <a:ext cx="4344704" cy="4336265"/>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133"/>
              <a:buNone/>
            </a:pPr>
            <a:r>
              <a:rPr lang="mk-MK" sz="2133">
                <a:latin typeface="Calibri"/>
                <a:ea typeface="Calibri"/>
                <a:cs typeface="Calibri"/>
                <a:sym typeface="Calibri"/>
              </a:rPr>
              <a:t>На 28 јануари 1986 година, летот на спејс шатлот на НАСА Челинџер се распадна 73 секунди по полетувањето при што загинаа сите седум члена на екипажот. </a:t>
            </a:r>
            <a:endParaRPr/>
          </a:p>
          <a:p>
            <a:pPr indent="0" lvl="0" marL="0" rtl="0" algn="l">
              <a:lnSpc>
                <a:spcPct val="90000"/>
              </a:lnSpc>
              <a:spcBef>
                <a:spcPts val="1000"/>
              </a:spcBef>
              <a:spcAft>
                <a:spcPts val="0"/>
              </a:spcAft>
              <a:buClr>
                <a:schemeClr val="dk1"/>
              </a:buClr>
              <a:buSzPts val="2133"/>
              <a:buNone/>
            </a:pPr>
            <a:r>
              <a:t/>
            </a:r>
            <a:endParaRPr sz="2133">
              <a:latin typeface="Calibri"/>
              <a:ea typeface="Calibri"/>
              <a:cs typeface="Calibri"/>
              <a:sym typeface="Calibri"/>
            </a:endParaRPr>
          </a:p>
          <a:p>
            <a:pPr indent="0" lvl="0" marL="0" rtl="0" algn="l">
              <a:lnSpc>
                <a:spcPct val="90000"/>
              </a:lnSpc>
              <a:spcBef>
                <a:spcPts val="1000"/>
              </a:spcBef>
              <a:spcAft>
                <a:spcPts val="0"/>
              </a:spcAft>
              <a:buClr>
                <a:schemeClr val="dk1"/>
              </a:buClr>
              <a:buSzPts val="2133"/>
              <a:buNone/>
            </a:pPr>
            <a:r>
              <a:rPr lang="mk-MK" sz="2133">
                <a:latin typeface="Calibri"/>
                <a:ea typeface="Calibri"/>
                <a:cs typeface="Calibri"/>
                <a:sym typeface="Calibri"/>
              </a:rPr>
              <a:t>Роџер Боисџоли, машински инженер ја предупредил НАСА за дефектот на семеринзите една година и неколку дена пред катастрофата.</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34" name="Google Shape;134;p19"/>
          <p:cNvPicPr preferRelativeResize="0"/>
          <p:nvPr/>
        </p:nvPicPr>
        <p:blipFill rotWithShape="1">
          <a:blip r:embed="rId3">
            <a:alphaModFix/>
          </a:blip>
          <a:srcRect b="0" l="0" r="0" t="0"/>
          <a:stretch/>
        </p:blipFill>
        <p:spPr>
          <a:xfrm>
            <a:off x="6560519" y="1202356"/>
            <a:ext cx="3040961" cy="2435192"/>
          </a:xfrm>
          <a:prstGeom prst="rect">
            <a:avLst/>
          </a:prstGeom>
          <a:noFill/>
          <a:ln>
            <a:noFill/>
          </a:ln>
        </p:spPr>
      </p:pic>
      <p:pic>
        <p:nvPicPr>
          <p:cNvPr id="135" name="Google Shape;135;p19"/>
          <p:cNvPicPr preferRelativeResize="0"/>
          <p:nvPr/>
        </p:nvPicPr>
        <p:blipFill rotWithShape="1">
          <a:blip r:embed="rId4">
            <a:alphaModFix/>
          </a:blip>
          <a:srcRect b="0" l="0" r="0" t="0"/>
          <a:stretch/>
        </p:blipFill>
        <p:spPr>
          <a:xfrm>
            <a:off x="6377839" y="3928680"/>
            <a:ext cx="3980561" cy="2423807"/>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1693863" y="1435100"/>
            <a:ext cx="8229600" cy="857251"/>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Сатиендра Дуби (2003) </a:t>
            </a:r>
            <a:endParaRPr/>
          </a:p>
        </p:txBody>
      </p:sp>
      <p:sp>
        <p:nvSpPr>
          <p:cNvPr id="142" name="Google Shape;142;p20"/>
          <p:cNvSpPr txBox="1"/>
          <p:nvPr>
            <p:ph idx="1" type="body"/>
          </p:nvPr>
        </p:nvSpPr>
        <p:spPr>
          <a:xfrm>
            <a:off x="866277" y="2680939"/>
            <a:ext cx="4858249" cy="4896400"/>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2133"/>
              <a:buNone/>
            </a:pPr>
            <a:r>
              <a:rPr lang="mk-MK" sz="2133">
                <a:latin typeface="Calibri"/>
                <a:ea typeface="Calibri"/>
                <a:cs typeface="Calibri"/>
                <a:sym typeface="Calibri"/>
              </a:rPr>
              <a:t>Сатиендра Дуби (1973-2003) бил проектен директор на Националната институција за патишта на Индија (НИП). Пријавил корупција во проектот за изградба на автопатот Златен четириаголник. До тогашниот премиер Ваџпаи испратил писмо за сериозните неправилности барајќи доверливост, но неговиот идентитет бил откриен. Убиен е во Гаја, Бихар.</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43" name="Google Shape;143;p20"/>
          <p:cNvPicPr preferRelativeResize="0"/>
          <p:nvPr/>
        </p:nvPicPr>
        <p:blipFill rotWithShape="1">
          <a:blip r:embed="rId3">
            <a:alphaModFix/>
          </a:blip>
          <a:srcRect b="0" l="0" r="0" t="0"/>
          <a:stretch/>
        </p:blipFill>
        <p:spPr>
          <a:xfrm>
            <a:off x="6467475" y="2782900"/>
            <a:ext cx="4320794" cy="324495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1534524" y="1295633"/>
            <a:ext cx="4437529" cy="952267"/>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b="1" lang="mk-MK" sz="3200"/>
              <a:t>Милан Вукелиќ (2007)</a:t>
            </a:r>
            <a:endParaRPr/>
          </a:p>
        </p:txBody>
      </p:sp>
      <p:sp>
        <p:nvSpPr>
          <p:cNvPr id="150" name="Google Shape;150;p21"/>
          <p:cNvSpPr txBox="1"/>
          <p:nvPr>
            <p:ph idx="1" type="body"/>
          </p:nvPr>
        </p:nvSpPr>
        <p:spPr>
          <a:xfrm>
            <a:off x="723900" y="2247900"/>
            <a:ext cx="4569995" cy="3925102"/>
          </a:xfrm>
          <a:prstGeom prst="rect">
            <a:avLst/>
          </a:prstGeom>
          <a:noFill/>
          <a:ln>
            <a:noFill/>
          </a:ln>
        </p:spPr>
        <p:txBody>
          <a:bodyPr anchorCtr="0" anchor="t" bIns="45700" lIns="91425" spcFirstLastPara="1" rIns="91425" wrap="square" tIns="45700">
            <a:noAutofit/>
          </a:bodyPr>
          <a:lstStyle/>
          <a:p>
            <a:pPr indent="0" lvl="1" marL="711182" rtl="0" algn="just">
              <a:lnSpc>
                <a:spcPct val="90000"/>
              </a:lnSpc>
              <a:spcBef>
                <a:spcPts val="0"/>
              </a:spcBef>
              <a:spcAft>
                <a:spcPts val="0"/>
              </a:spcAft>
              <a:buClr>
                <a:schemeClr val="dk1"/>
              </a:buClr>
              <a:buSzPts val="2133"/>
              <a:buNone/>
            </a:pPr>
            <a:r>
              <a:rPr lang="mk-MK" sz="2133">
                <a:latin typeface="Calibri"/>
                <a:ea typeface="Calibri"/>
                <a:cs typeface="Calibri"/>
                <a:sym typeface="Calibri"/>
              </a:rPr>
              <a:t>Милан Вукелиќ, градежен инженер во проектантско биро во Бања Лука, пријавил корупција во градежниот сектор и на новинари им обелоденил информации за наводна корупција.</a:t>
            </a:r>
            <a:endParaRPr/>
          </a:p>
          <a:p>
            <a:pPr indent="0" lvl="1" marL="711182" rtl="0" algn="just">
              <a:lnSpc>
                <a:spcPct val="90000"/>
              </a:lnSpc>
              <a:spcBef>
                <a:spcPts val="500"/>
              </a:spcBef>
              <a:spcAft>
                <a:spcPts val="0"/>
              </a:spcAft>
              <a:buClr>
                <a:schemeClr val="dk1"/>
              </a:buClr>
              <a:buSzPts val="2133"/>
              <a:buNone/>
            </a:pPr>
            <a:r>
              <a:t/>
            </a:r>
            <a:endParaRPr sz="2133">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rPr lang="mk-MK" sz="2133">
                <a:latin typeface="Calibri"/>
                <a:ea typeface="Calibri"/>
                <a:cs typeface="Calibri"/>
                <a:sym typeface="Calibri"/>
              </a:rPr>
              <a:t>Загинал на 6 ноември 2007 година во експлозија на бомба под неговиот автомобил. Полицијата никогаш не ги нашла убијците.</a:t>
            </a:r>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pic>
        <p:nvPicPr>
          <p:cNvPr id="151" name="Google Shape;151;p21"/>
          <p:cNvPicPr preferRelativeResize="0"/>
          <p:nvPr/>
        </p:nvPicPr>
        <p:blipFill rotWithShape="1">
          <a:blip r:embed="rId3">
            <a:alphaModFix/>
          </a:blip>
          <a:srcRect b="0" l="0" r="0" t="0"/>
          <a:stretch/>
        </p:blipFill>
        <p:spPr>
          <a:xfrm>
            <a:off x="6650211" y="2618213"/>
            <a:ext cx="3921418" cy="301765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2"/>
          <p:cNvSpPr txBox="1"/>
          <p:nvPr>
            <p:ph type="title"/>
          </p:nvPr>
        </p:nvSpPr>
        <p:spPr>
          <a:xfrm>
            <a:off x="1534524" y="1295633"/>
            <a:ext cx="5362665" cy="952267"/>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Calibri"/>
              <a:buNone/>
            </a:pPr>
            <a:r>
              <a:rPr b="1" lang="mk-MK" sz="3200"/>
              <a:t>Случајот на Хотел Рамада (2016)</a:t>
            </a:r>
            <a:endParaRPr/>
          </a:p>
        </p:txBody>
      </p:sp>
      <p:sp>
        <p:nvSpPr>
          <p:cNvPr id="158" name="Google Shape;158;p22"/>
          <p:cNvSpPr txBox="1"/>
          <p:nvPr>
            <p:ph idx="1" type="body"/>
          </p:nvPr>
        </p:nvSpPr>
        <p:spPr>
          <a:xfrm>
            <a:off x="723900" y="2247900"/>
            <a:ext cx="10304318" cy="3925102"/>
          </a:xfrm>
          <a:prstGeom prst="rect">
            <a:avLst/>
          </a:prstGeom>
          <a:noFill/>
          <a:ln>
            <a:noFill/>
          </a:ln>
        </p:spPr>
        <p:txBody>
          <a:bodyPr anchorCtr="0" anchor="t" bIns="45700" lIns="91425" spcFirstLastPara="1" rIns="91425" wrap="square" tIns="45700">
            <a:noAutofit/>
          </a:bodyPr>
          <a:lstStyle/>
          <a:p>
            <a:pPr indent="-342900" lvl="1" marL="1054082" rtl="0" algn="just">
              <a:lnSpc>
                <a:spcPct val="90000"/>
              </a:lnSpc>
              <a:spcBef>
                <a:spcPts val="0"/>
              </a:spcBef>
              <a:spcAft>
                <a:spcPts val="0"/>
              </a:spcAft>
              <a:buClr>
                <a:schemeClr val="dk1"/>
              </a:buClr>
              <a:buSzPts val="2133"/>
              <a:buFont typeface="Calibri"/>
              <a:buChar char="-"/>
            </a:pPr>
            <a:r>
              <a:rPr lang="mk-MK" sz="2133">
                <a:latin typeface="Calibri"/>
                <a:ea typeface="Calibri"/>
                <a:cs typeface="Calibri"/>
                <a:sym typeface="Calibri"/>
              </a:rPr>
              <a:t>Патриција Побиќ, директорка за продажба и маркетинг на Хотелот Рамада во Црна Гора, на член на парламентот му пријавила дека состаноците на една политичка партија што се одржуваат во хотелот се плаќале од буџетот на Дирекцијата за железници, чиј директор бил член на оваа партија</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Случајот е јавно обелоденет и по истекувањето, менаџментот на хотелот не го обновил договорот на г-ѓа Побриќ</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АК не и доделил статус на укажувач на г-ѓа Побриќ бидејќи таа му пријавила на пратеник, а не во АК (иако законот дозволува пријавување и на други релевантни субјекти)</a:t>
            </a:r>
            <a:endParaRPr sz="2133">
              <a:latin typeface="Calibri"/>
              <a:ea typeface="Calibri"/>
              <a:cs typeface="Calibri"/>
              <a:sym typeface="Calibri"/>
            </a:endParaRPr>
          </a:p>
          <a:p>
            <a:pPr indent="-342900" lvl="1" marL="1054082" rtl="0" algn="just">
              <a:lnSpc>
                <a:spcPct val="90000"/>
              </a:lnSpc>
              <a:spcBef>
                <a:spcPts val="500"/>
              </a:spcBef>
              <a:spcAft>
                <a:spcPts val="0"/>
              </a:spcAft>
              <a:buClr>
                <a:schemeClr val="dk1"/>
              </a:buClr>
              <a:buSzPts val="2133"/>
              <a:buFont typeface="Calibri"/>
              <a:buChar char="-"/>
            </a:pPr>
            <a:r>
              <a:rPr lang="mk-MK" sz="2133">
                <a:latin typeface="Calibri"/>
                <a:ea typeface="Calibri"/>
                <a:cs typeface="Calibri"/>
                <a:sym typeface="Calibri"/>
              </a:rPr>
              <a:t>Г-ѓа Побриќ навистина добила статус на „лице поврзано со укажувач“ за што законот не пропишува никаква заштита.</a:t>
            </a:r>
            <a:endParaRPr sz="2133">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a:p>
            <a:pPr indent="0" lvl="1" marL="711182" rtl="0" algn="just">
              <a:lnSpc>
                <a:spcPct val="90000"/>
              </a:lnSpc>
              <a:spcBef>
                <a:spcPts val="500"/>
              </a:spcBef>
              <a:spcAft>
                <a:spcPts val="0"/>
              </a:spcAft>
              <a:buClr>
                <a:schemeClr val="dk1"/>
              </a:buClr>
              <a:buSzPts val="2133"/>
              <a:buNone/>
            </a:pPr>
            <a:r>
              <a:t/>
            </a:r>
            <a:endParaRPr sz="2133">
              <a:solidFill>
                <a:srgbClr val="00206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