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Google Shape;18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Google Shape;15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mk-MK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 background">
  <p:cSld name="Blank color background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algn="r">
              <a:buClr>
                <a:schemeClr val="lt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buClr>
                <a:schemeClr val="lt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buClr>
                <a:schemeClr val="lt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buClr>
                <a:schemeClr val="lt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buClr>
                <a:schemeClr val="lt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buClr>
                <a:schemeClr val="lt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buClr>
                <a:schemeClr val="lt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buClr>
                <a:schemeClr val="lt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buClr>
                <a:schemeClr val="lt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7" name="Google Shape;6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ctrTitle"/>
          </p:nvPr>
        </p:nvSpPr>
        <p:spPr>
          <a:xfrm>
            <a:off x="1524000" y="192355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mk-MK" sz="4400">
                <a:latin typeface="Calibri"/>
                <a:ea typeface="Calibri"/>
                <a:cs typeface="Calibri"/>
                <a:sym typeface="Calibri"/>
              </a:rPr>
              <a:t>Создавање поволно опкружување за укажувачите</a:t>
            </a:r>
            <a:br>
              <a:rPr lang="mk-MK" sz="4400">
                <a:latin typeface="Calibri"/>
                <a:ea typeface="Calibri"/>
                <a:cs typeface="Calibri"/>
                <a:sym typeface="Calibri"/>
              </a:rPr>
            </a:br>
            <a:r>
              <a:rPr lang="mk-MK" sz="4400">
                <a:latin typeface="Calibri"/>
                <a:ea typeface="Calibri"/>
                <a:cs typeface="Calibri"/>
                <a:sym typeface="Calibri"/>
              </a:rPr>
              <a:t>(Дел 2.)</a:t>
            </a:r>
            <a:endParaRPr sz="4400"/>
          </a:p>
        </p:txBody>
      </p:sp>
      <p:sp>
        <p:nvSpPr>
          <p:cNvPr id="96" name="Google Shape;96;p14"/>
          <p:cNvSpPr txBox="1"/>
          <p:nvPr>
            <p:ph idx="1" type="subTitle"/>
          </p:nvPr>
        </p:nvSpPr>
        <p:spPr>
          <a:xfrm>
            <a:off x="1524000" y="4533854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mk-MK"/>
              <a:t>Алма Седлар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2122488" y="1273175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mk-MK" sz="3200"/>
              <a:t>Познавање на споменатите системи</a:t>
            </a:r>
            <a:endParaRPr b="1" sz="3200"/>
          </a:p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1355159" y="2351088"/>
            <a:ext cx="4087528" cy="3880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711182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mk-MK" sz="2800">
                <a:latin typeface="Calibri"/>
                <a:ea typeface="Calibri"/>
                <a:cs typeface="Calibri"/>
                <a:sym typeface="Calibri"/>
              </a:rPr>
              <a:t>Не е доволно само да се воспостават споментатите системи, луѓето – во секое време – мора да бидат информирани за нив и за нивните специфичности.</a:t>
            </a:r>
            <a:endParaRPr/>
          </a:p>
        </p:txBody>
      </p:sp>
      <p:pic>
        <p:nvPicPr>
          <p:cNvPr id="163" name="Google Shape;16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9528" y="2598247"/>
            <a:ext cx="5098019" cy="2059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1276668" y="1524635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mk-MK" sz="3200"/>
              <a:t>Спремност на потенцијалните укажувачи да укажат</a:t>
            </a:r>
            <a:endParaRPr b="1" sz="3200"/>
          </a:p>
        </p:txBody>
      </p:sp>
      <p:sp>
        <p:nvSpPr>
          <p:cNvPr id="170" name="Google Shape;170;p24"/>
          <p:cNvSpPr txBox="1"/>
          <p:nvPr>
            <p:ph idx="1" type="body"/>
          </p:nvPr>
        </p:nvSpPr>
        <p:spPr>
          <a:xfrm>
            <a:off x="374469" y="2899184"/>
            <a:ext cx="5880577" cy="3880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711182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mk-MK">
                <a:latin typeface="Calibri"/>
                <a:ea typeface="Calibri"/>
                <a:cs typeface="Calibri"/>
                <a:sym typeface="Calibri"/>
              </a:rPr>
              <a:t>Луѓето мора да сфатат дека укажувањето на нешто лошо е добро!</a:t>
            </a:r>
            <a:endParaRPr/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mk-MK">
                <a:latin typeface="Calibri"/>
                <a:ea typeface="Calibri"/>
                <a:cs typeface="Calibri"/>
                <a:sym typeface="Calibri"/>
              </a:rPr>
              <a:t>Поради тоа, тие мора да бидат соодветно едуцирани!</a:t>
            </a:r>
            <a:endParaRPr/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4152" y="2975124"/>
            <a:ext cx="4995465" cy="2830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/>
          <p:nvPr/>
        </p:nvSpPr>
        <p:spPr>
          <a:xfrm>
            <a:off x="741715" y="1078922"/>
            <a:ext cx="3594100" cy="31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5"/>
          <p:cNvSpPr txBox="1"/>
          <p:nvPr>
            <p:ph idx="12" type="sldNum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  <p:sp>
        <p:nvSpPr>
          <p:cNvPr id="178" name="Google Shape;178;p25"/>
          <p:cNvSpPr txBox="1"/>
          <p:nvPr>
            <p:ph idx="4294967295" type="ctrTitle"/>
          </p:nvPr>
        </p:nvSpPr>
        <p:spPr>
          <a:xfrm>
            <a:off x="2009775" y="3702472"/>
            <a:ext cx="8830733" cy="1547283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400"/>
              <a:buFont typeface="Calibri"/>
              <a:buNone/>
            </a:pPr>
            <a:r>
              <a:rPr b="1" i="0" lang="mk-MK" sz="6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Вежба</a:t>
            </a:r>
            <a:endParaRPr b="1" i="0" sz="6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5"/>
          <p:cNvSpPr txBox="1"/>
          <p:nvPr>
            <p:ph idx="4294967295" type="subTitle"/>
          </p:nvPr>
        </p:nvSpPr>
        <p:spPr>
          <a:xfrm>
            <a:off x="1905000" y="5216944"/>
            <a:ext cx="8830733" cy="104563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667"/>
              <a:buFont typeface="Arial"/>
              <a:buNone/>
            </a:pPr>
            <a:r>
              <a:rPr b="0" i="0" lang="mk-MK" sz="2667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Како да се обезбеди безбедно опкружување за внатрешно пријавување?</a:t>
            </a:r>
            <a:endParaRPr/>
          </a:p>
        </p:txBody>
      </p:sp>
      <p:pic>
        <p:nvPicPr>
          <p:cNvPr id="180" name="Google Shape;18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715" y="1418346"/>
            <a:ext cx="3594100" cy="2284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type="title"/>
          </p:nvPr>
        </p:nvSpPr>
        <p:spPr>
          <a:xfrm>
            <a:off x="2056699" y="1549400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mk-MK" sz="3600"/>
              <a:t>Дискутирајте за следните прашања:</a:t>
            </a:r>
            <a:endParaRPr/>
          </a:p>
        </p:txBody>
      </p:sp>
      <p:sp>
        <p:nvSpPr>
          <p:cNvPr id="187" name="Google Shape;187;p26"/>
          <p:cNvSpPr txBox="1"/>
          <p:nvPr>
            <p:ph idx="1" type="body"/>
          </p:nvPr>
        </p:nvSpPr>
        <p:spPr>
          <a:xfrm>
            <a:off x="1307533" y="2760663"/>
            <a:ext cx="9727932" cy="3880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1" marL="1054082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Calibri"/>
              <a:buChar char="-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Продискутирајте и определете 3 клучни мерки што се основни за безбедно пријавување во вашата организација</a:t>
            </a:r>
            <a:endParaRPr/>
          </a:p>
          <a:p>
            <a:pPr indent="-342900" lvl="1" marL="10540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Calibri"/>
              <a:buChar char="-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Продискутирајте и определете 3 клучни предизвици за безбедно внатрешно пријавување и за ефективна заштита на укажувачите во вашата организација</a:t>
            </a:r>
            <a:endParaRPr/>
          </a:p>
          <a:p>
            <a:pPr indent="-342900" lvl="1" marL="10540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Calibri"/>
              <a:buChar char="-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Продискутирајте како би се справиле со тие предизвици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207454" lvl="1" marL="10540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Calibri"/>
              <a:buNone/>
            </a:pPr>
            <a:r>
              <a:t/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10540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Calibri"/>
              <a:buChar char="-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Изберете излагач и на пленарната сесија изложете ги клучните резултати на дискусијата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7"/>
          <p:cNvSpPr txBox="1"/>
          <p:nvPr>
            <p:ph idx="12" type="sldNum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  <p:sp>
        <p:nvSpPr>
          <p:cNvPr id="193" name="Google Shape;193;p27"/>
          <p:cNvSpPr txBox="1"/>
          <p:nvPr>
            <p:ph idx="4294967295" type="ctrTitle"/>
          </p:nvPr>
        </p:nvSpPr>
        <p:spPr>
          <a:xfrm>
            <a:off x="1000125" y="2024592"/>
            <a:ext cx="8830733" cy="1547283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400"/>
              <a:buFont typeface="Calibri"/>
              <a:buNone/>
            </a:pPr>
            <a:r>
              <a:rPr b="0" i="0" lang="mk-MK" sz="6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БЛАГОДАРАМ!</a:t>
            </a:r>
            <a:endParaRPr/>
          </a:p>
        </p:txBody>
      </p:sp>
      <p:sp>
        <p:nvSpPr>
          <p:cNvPr id="194" name="Google Shape;194;p27"/>
          <p:cNvSpPr txBox="1"/>
          <p:nvPr>
            <p:ph idx="4294967295" type="subTitle"/>
          </p:nvPr>
        </p:nvSpPr>
        <p:spPr>
          <a:xfrm>
            <a:off x="1152525" y="3700993"/>
            <a:ext cx="8830733" cy="104563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</a:pPr>
            <a:r>
              <a:rPr b="0" i="0" lang="mk-MK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Прашања?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</a:pPr>
            <a:r>
              <a:rPr b="0" i="0" lang="mk-MK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Коментари?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</a:pPr>
            <a:r>
              <a:rPr b="0" i="0" lang="mk-MK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Забелешки?</a:t>
            </a:r>
            <a:endParaRPr b="0" i="0" sz="2667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1468967" y="1263650"/>
            <a:ext cx="8474075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Calibri"/>
              <a:buNone/>
            </a:pPr>
            <a:r>
              <a:rPr b="1" lang="mk-MK" sz="32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  <a:r>
              <a:rPr b="1" lang="mk-MK" sz="4000"/>
              <a:t>Зошто заштита на укажувачите?</a:t>
            </a:r>
            <a:endParaRPr/>
          </a:p>
        </p:txBody>
      </p:sp>
      <p:pic>
        <p:nvPicPr>
          <p:cNvPr id="103" name="Google Shape;103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8967" y="2531551"/>
            <a:ext cx="8718551" cy="272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1713421" y="1414413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mk-MK" sz="3200"/>
              <a:t>Клучни предизвици за пријавување на дела на корупција</a:t>
            </a:r>
            <a:endParaRPr b="1" sz="3200"/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1469456" y="2551112"/>
            <a:ext cx="8717531" cy="411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159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</a:pPr>
            <a:r>
              <a:rPr b="1" lang="mk-MK" sz="1867">
                <a:latin typeface="Calibri"/>
                <a:ea typeface="Calibri"/>
                <a:cs typeface="Calibri"/>
                <a:sym typeface="Calibri"/>
              </a:rPr>
              <a:t>Страв од одмазда</a:t>
            </a:r>
            <a:endParaRPr b="1" sz="1867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</a:pPr>
            <a:r>
              <a:rPr lang="mk-MK" sz="1867">
                <a:latin typeface="Calibri"/>
                <a:ea typeface="Calibri"/>
                <a:cs typeface="Calibri"/>
                <a:sym typeface="Calibri"/>
              </a:rPr>
              <a:t>- Професионална одмазда како што е вознемирување, притисок за давање отказ, прераспределување итн.</a:t>
            </a:r>
            <a:endParaRPr sz="1867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</a:pPr>
            <a:r>
              <a:rPr lang="mk-MK" sz="1867">
                <a:latin typeface="Calibri"/>
                <a:ea typeface="Calibri"/>
                <a:cs typeface="Calibri"/>
                <a:sym typeface="Calibri"/>
              </a:rPr>
              <a:t>- Одмазда во контекст на давањето услуги како што е одбивање на пристап или друг неправичен третман</a:t>
            </a:r>
            <a:endParaRPr sz="1867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</a:pPr>
            <a:r>
              <a:rPr lang="mk-MK" sz="1867">
                <a:latin typeface="Calibri"/>
                <a:ea typeface="Calibri"/>
                <a:cs typeface="Calibri"/>
                <a:sym typeface="Calibri"/>
              </a:rPr>
              <a:t>- Директна, физичка одмазда</a:t>
            </a:r>
            <a:endParaRPr sz="1867">
              <a:latin typeface="Calibri"/>
              <a:ea typeface="Calibri"/>
              <a:cs typeface="Calibri"/>
              <a:sym typeface="Calibri"/>
            </a:endParaRPr>
          </a:p>
          <a:p>
            <a:pPr indent="0" lvl="0" marL="10159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</a:pPr>
            <a:r>
              <a:rPr b="1" lang="mk-MK" sz="1867">
                <a:latin typeface="Calibri"/>
                <a:ea typeface="Calibri"/>
                <a:cs typeface="Calibri"/>
                <a:sym typeface="Calibri"/>
              </a:rPr>
              <a:t>Законска обврска</a:t>
            </a:r>
            <a:endParaRPr b="1" sz="1867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</a:pPr>
            <a:r>
              <a:rPr lang="mk-MK" sz="1867">
                <a:latin typeface="Calibri"/>
                <a:ea typeface="Calibri"/>
                <a:cs typeface="Calibri"/>
                <a:sym typeface="Calibri"/>
              </a:rPr>
              <a:t>- Понижување</a:t>
            </a:r>
            <a:endParaRPr sz="1867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</a:pPr>
            <a:r>
              <a:rPr lang="mk-MK" sz="1867">
                <a:latin typeface="Calibri"/>
                <a:ea typeface="Calibri"/>
                <a:cs typeface="Calibri"/>
                <a:sym typeface="Calibri"/>
              </a:rPr>
              <a:t>- Прекршување на законите за доверливост/лични податоци/тајни</a:t>
            </a:r>
            <a:endParaRPr b="1" sz="1867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1718088" y="933449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mk-MK" sz="3200"/>
              <a:t>Клучни предизвици во заштитата на укажувачите</a:t>
            </a:r>
            <a:endParaRPr b="1" sz="3200"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1476074" y="2112862"/>
            <a:ext cx="4812632" cy="511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0990" lvl="0" marL="397923" marR="677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Calibri"/>
              <a:buChar char="-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Широк опсег на лица што пријавуваат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380990" lvl="0" marL="397923" marR="67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Calibri"/>
              <a:buChar char="-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Внатрешно пријавување, пријавување кај надлежен орган (ДКСК, полицијата) или надворешно пријавување (кај ОГО, медиумите)</a:t>
            </a:r>
            <a:endParaRPr/>
          </a:p>
          <a:p>
            <a:pPr indent="-457189" lvl="0" marL="474121" marR="67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Безбедни канали за пријавување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57189" lvl="0" marL="474121" marR="67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Анонимни пријави?</a:t>
            </a:r>
            <a:endParaRPr/>
          </a:p>
          <a:p>
            <a:pPr indent="-457189" lvl="0" marL="474121" marR="67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Заштита на доверливоста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57189" lvl="0" marL="474121" marR="67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Награди за укажувачите?</a:t>
            </a:r>
            <a:endParaRPr/>
          </a:p>
          <a:p>
            <a:pPr indent="-457189" lvl="0" marL="474121" marR="67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Културни и историски контекст на земјата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321743" lvl="0" marL="474121" marR="6773" rtl="0" algn="l">
              <a:lnSpc>
                <a:spcPct val="202531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1743" lvl="0" marL="474121" marR="242141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9113" y="1790700"/>
            <a:ext cx="5511221" cy="4245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1636713" y="1244600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mk-MK" sz="3200"/>
              <a:t>Практични аспекти на ефективниот систем за заштита на укажувачите</a:t>
            </a:r>
            <a:endParaRPr b="1" sz="3200"/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1317057" y="2417762"/>
            <a:ext cx="8717531" cy="411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189" lvl="0" marL="474121" marR="8635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Ефективен механизам за пријавување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57189" lvl="0" marL="474121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Ефективен и транспарентен механизам за реакции на пријавите на укажувачите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57189" lvl="0" marL="474121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Ефективен механизам за заштита на укажувачите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57189" lvl="0" marL="474121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Механизам за санкционирање на mala fide пријавување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57189" lvl="0" marL="474121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Знаење на потенцијалните укажувачи за постоењето на сите споменати системи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57189" lvl="0" marL="474121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Спремност на потенцијалните укажувачи да укажат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321743" lvl="0" marL="474121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1743" lvl="0" marL="474121" marR="242141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1693863" y="990799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mk-MK" sz="3200"/>
              <a:t>Ефективен механизам за пријавување</a:t>
            </a:r>
            <a:endParaRPr b="1" sz="3200"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799701" y="1848050"/>
            <a:ext cx="5995736" cy="4100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189" lvl="0" marL="474121" marR="8635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Char char="•"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Мора:</a:t>
            </a:r>
            <a:endParaRPr/>
          </a:p>
          <a:p>
            <a:pPr indent="0" lvl="0" marL="16932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Да биде технички функционален (поштенски кутии, телефони, електронски пошти ..)</a:t>
            </a:r>
            <a:endParaRPr/>
          </a:p>
          <a:p>
            <a:pPr indent="0" lvl="0" marL="16932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None/>
            </a:pPr>
            <a:r>
              <a:t/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0" marL="16932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Да им овозможи заштита на идентитетот на укажувачите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0" marL="16932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None/>
            </a:pPr>
            <a:r>
              <a:t/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0" marL="16932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- Укажувачите да добијат повратна информација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0" marL="16932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None/>
            </a:pPr>
            <a:r>
              <a:t/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0" marL="16932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(Да понудат награда за укажувањето?)</a:t>
            </a:r>
            <a:endParaRPr/>
          </a:p>
          <a:p>
            <a:pPr indent="-321743" lvl="0" marL="474121" marR="8635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1743" lvl="0" marL="474121" marR="242141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133"/>
              <a:buFont typeface="Arial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8983" y="1925094"/>
            <a:ext cx="4023317" cy="4023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1874838" y="1463675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mk-MK" sz="3200"/>
              <a:t>Ефективен и транспарентен механизам за реагирање на пријавите на укажувачите</a:t>
            </a:r>
            <a:endParaRPr b="1" sz="3200"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1364683" y="2713037"/>
            <a:ext cx="3362425" cy="3880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711182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Укажувачите (и граѓаните) мора да видат дека некој реагира на нивните пријави и дека сторителите се санкционираат.</a:t>
            </a:r>
            <a:endParaRPr/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02881" y="2713037"/>
            <a:ext cx="4886100" cy="325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1703388" y="1225550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mk-MK" sz="3200"/>
              <a:t>Како да се заштитат укажувачите?</a:t>
            </a:r>
            <a:endParaRPr/>
          </a:p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>
            <a:off x="990600" y="2236308"/>
            <a:ext cx="10352787" cy="3880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711182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Во идеални услови, идентитетот на укажувачот треба да остане заштитен.</a:t>
            </a:r>
            <a:endParaRPr/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Други можности:</a:t>
            </a:r>
            <a:endParaRPr/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Префрлање на друго работно место и/или позиција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Префрлање во друг град/земја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Физичка заштита (вклучувајќи го и семејството)</a:t>
            </a:r>
            <a:endParaRPr/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Законска помош од судот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Надомест на претрпената штета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… Други мерки, пропишани со закон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2151949" y="1377950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mk-MK" sz="3600"/>
              <a:t>Процедури за заштита на идентитетот</a:t>
            </a:r>
            <a:endParaRPr b="1" sz="3600"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1402783" y="2428056"/>
            <a:ext cx="9727932" cy="3880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711182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„Кодно име“ (кое му е познато само на истражителот или на одговорното лице);</a:t>
            </a:r>
            <a:endParaRPr/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Физички одвоени извештаи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Само судот може да побара обелоденување на идентитетот на укажувачот во конкретни околности (закана за животот или за јавниот интерес);</a:t>
            </a:r>
            <a:endParaRPr/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rPr lang="mk-MK" sz="2133">
                <a:latin typeface="Calibri"/>
                <a:ea typeface="Calibri"/>
                <a:cs typeface="Calibri"/>
                <a:sym typeface="Calibri"/>
              </a:rPr>
              <a:t>Информацијата за укажувачот не е јавна дури и по завршувањето на истрагата.</a:t>
            </a:r>
            <a:endParaRPr/>
          </a:p>
          <a:p>
            <a:pPr indent="0" lvl="1" marL="711182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</a:pPr>
            <a:r>
              <a:t/>
            </a:r>
            <a:endParaRPr sz="2133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