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3" r:id="rId4"/>
    <p:sldId id="271" r:id="rId5"/>
    <p:sldId id="272" r:id="rId6"/>
    <p:sldId id="273" r:id="rId7"/>
    <p:sldId id="274" r:id="rId8"/>
    <p:sldId id="275" r:id="rId9"/>
    <p:sldId id="268" r:id="rId10"/>
    <p:sldId id="279" r:id="rId11"/>
    <p:sldId id="280" r:id="rId12"/>
    <p:sldId id="285" r:id="rId13"/>
    <p:sldId id="284" r:id="rId14"/>
    <p:sldId id="286" r:id="rId15"/>
    <p:sldId id="293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77" r:id="rId24"/>
  </p:sldIdLst>
  <p:sldSz cx="12192000" cy="6858000"/>
  <p:notesSz cx="7023100" cy="93091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44027B-C597-41EB-AFB8-9A7D6A4E1813}">
          <p14:sldIdLst>
            <p14:sldId id="256"/>
            <p14:sldId id="257"/>
            <p14:sldId id="283"/>
            <p14:sldId id="271"/>
            <p14:sldId id="272"/>
            <p14:sldId id="273"/>
            <p14:sldId id="274"/>
            <p14:sldId id="275"/>
          </p14:sldIdLst>
        </p14:section>
        <p14:section name="Untitled Section" id="{C6B38FB9-6BB2-4C0A-8639-2608873ABE49}">
          <p14:sldIdLst>
            <p14:sldId id="268"/>
            <p14:sldId id="279"/>
            <p14:sldId id="280"/>
            <p14:sldId id="285"/>
            <p14:sldId id="284"/>
            <p14:sldId id="286"/>
            <p14:sldId id="293"/>
            <p14:sldId id="287"/>
            <p14:sldId id="288"/>
            <p14:sldId id="289"/>
            <p14:sldId id="290"/>
            <p14:sldId id="291"/>
            <p14:sldId id="292"/>
            <p14:sldId id="29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200" b="1" dirty="0"/>
              <a:t>Статус</a:t>
            </a:r>
            <a:r>
              <a:rPr lang="mk-MK" sz="1200" b="1" baseline="0" dirty="0"/>
              <a:t> на мерки планирани за 2021 година</a:t>
            </a:r>
            <a:endParaRPr lang="en-US" sz="1200" b="1" dirty="0"/>
          </a:p>
        </c:rich>
      </c:tx>
      <c:layout>
        <c:manualLayout>
          <c:xMode val="edge"/>
          <c:yMode val="edge"/>
          <c:x val="0.14265233981406522"/>
          <c:y val="2.3540024219657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D6-4D93-BE2C-CF28DCE260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D6-4D93-BE2C-CF28DCE260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D6-4D93-BE2C-CF28DCE260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Sheet1!$P$23:$P$25</c:f>
              <c:strCache>
                <c:ptCount val="3"/>
                <c:pt idx="0">
                  <c:v>Реализирани </c:v>
                </c:pt>
                <c:pt idx="1">
                  <c:v>Нереализирани  </c:v>
                </c:pt>
                <c:pt idx="2">
                  <c:v> Во тек </c:v>
                </c:pt>
              </c:strCache>
            </c:strRef>
          </c:cat>
          <c:val>
            <c:numRef>
              <c:f>Sheet1!$R$23:$R$25</c:f>
              <c:numCache>
                <c:formatCode>0%</c:formatCode>
                <c:ptCount val="3"/>
                <c:pt idx="0">
                  <c:v>0.1981981981981982</c:v>
                </c:pt>
                <c:pt idx="1">
                  <c:v>0.53153153153153154</c:v>
                </c:pt>
                <c:pt idx="2">
                  <c:v>0.27027027027027029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D6-4D93-BE2C-CF28DCE26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38590007760871"/>
          <c:y val="5.6367388147862879E-2"/>
          <c:w val="0.66461415828184955"/>
          <c:h val="0.899667969461517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'збир '!$C$37</c:f>
              <c:strCache>
                <c:ptCount val="1"/>
                <c:pt idx="0">
                  <c:v>Судир на интереси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'збир '!$B$38:$B$62</c:f>
              <c:strCache>
                <c:ptCount val="23"/>
                <c:pt idx="0">
                  <c:v>Правосудство</c:v>
                </c:pt>
                <c:pt idx="1">
                  <c:v>Извршна власт</c:v>
                </c:pt>
                <c:pt idx="2">
                  <c:v>ЕЛС</c:v>
                </c:pt>
                <c:pt idx="3">
                  <c:v>Урбанизам и просторно планирање</c:v>
                </c:pt>
                <c:pt idx="4">
                  <c:v>Образование високо</c:v>
                </c:pt>
                <c:pt idx="5">
                  <c:v>Образование основно</c:v>
                </c:pt>
                <c:pt idx="6">
                  <c:v>Регулаторни тела/Комисии/Агенции</c:v>
                </c:pt>
                <c:pt idx="7">
                  <c:v>Избори</c:v>
                </c:pt>
                <c:pt idx="8">
                  <c:v>Труд и социјална политика</c:v>
                </c:pt>
                <c:pt idx="9">
                  <c:v>МВР/безбедносни агенции</c:v>
                </c:pt>
                <c:pt idx="10">
                  <c:v>Образование средно</c:v>
                </c:pt>
                <c:pt idx="11">
                  <c:v>Здравство терцијарно</c:v>
                </c:pt>
                <c:pt idx="12">
                  <c:v>Култура</c:v>
                </c:pt>
                <c:pt idx="13">
                  <c:v>АД во државна сопственост</c:v>
                </c:pt>
                <c:pt idx="14">
                  <c:v>ЈП во државна сопственост</c:v>
                </c:pt>
                <c:pt idx="15">
                  <c:v>Фондови-ПИОМ, АВРМ, ФЗО</c:v>
                </c:pt>
                <c:pt idx="16">
                  <c:v>Здравство секундарно</c:v>
                </c:pt>
                <c:pt idx="17">
                  <c:v>Царина/УЈП</c:v>
                </c:pt>
                <c:pt idx="18">
                  <c:v>Инспекции на централно ниво</c:v>
                </c:pt>
                <c:pt idx="19">
                  <c:v>ЈП во формирани од ЕЛС</c:v>
                </c:pt>
                <c:pt idx="20">
                  <c:v>Здруженија на граѓани, фондации и ПП</c:v>
                </c:pt>
                <c:pt idx="21">
                  <c:v>Инспекции на локално ниво</c:v>
                </c:pt>
                <c:pt idx="22">
                  <c:v> Животна средина</c:v>
                </c:pt>
              </c:strCache>
            </c:strRef>
          </c:cat>
          <c:val>
            <c:numRef>
              <c:f>'збир '!$C$38:$C$62</c:f>
              <c:numCache>
                <c:formatCode>General</c:formatCode>
                <c:ptCount val="23"/>
                <c:pt idx="0">
                  <c:v>5</c:v>
                </c:pt>
                <c:pt idx="1">
                  <c:v>15</c:v>
                </c:pt>
                <c:pt idx="2">
                  <c:v>14</c:v>
                </c:pt>
                <c:pt idx="3">
                  <c:v>1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8-42D5-B43F-F0AD03ACA49C}"/>
            </c:ext>
          </c:extLst>
        </c:ser>
        <c:ser>
          <c:idx val="1"/>
          <c:order val="1"/>
          <c:tx>
            <c:strRef>
              <c:f>'збир '!$D$37</c:f>
              <c:strCache>
                <c:ptCount val="1"/>
                <c:pt idx="0">
                  <c:v>Корупција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'збир '!$B$38:$B$62</c:f>
              <c:strCache>
                <c:ptCount val="23"/>
                <c:pt idx="0">
                  <c:v>Правосудство</c:v>
                </c:pt>
                <c:pt idx="1">
                  <c:v>Извршна власт</c:v>
                </c:pt>
                <c:pt idx="2">
                  <c:v>ЕЛС</c:v>
                </c:pt>
                <c:pt idx="3">
                  <c:v>Урбанизам и просторно планирање</c:v>
                </c:pt>
                <c:pt idx="4">
                  <c:v>Образование високо</c:v>
                </c:pt>
                <c:pt idx="5">
                  <c:v>Образование основно</c:v>
                </c:pt>
                <c:pt idx="6">
                  <c:v>Регулаторни тела/Комисии/Агенции</c:v>
                </c:pt>
                <c:pt idx="7">
                  <c:v>Избори</c:v>
                </c:pt>
                <c:pt idx="8">
                  <c:v>Труд и социјална политика</c:v>
                </c:pt>
                <c:pt idx="9">
                  <c:v>МВР/безбедносни агенции</c:v>
                </c:pt>
                <c:pt idx="10">
                  <c:v>Образование средно</c:v>
                </c:pt>
                <c:pt idx="11">
                  <c:v>Здравство терцијарно</c:v>
                </c:pt>
                <c:pt idx="12">
                  <c:v>Култура</c:v>
                </c:pt>
                <c:pt idx="13">
                  <c:v>АД во државна сопственост</c:v>
                </c:pt>
                <c:pt idx="14">
                  <c:v>ЈП во државна сопственост</c:v>
                </c:pt>
                <c:pt idx="15">
                  <c:v>Фондови-ПИОМ, АВРМ, ФЗО</c:v>
                </c:pt>
                <c:pt idx="16">
                  <c:v>Здравство секундарно</c:v>
                </c:pt>
                <c:pt idx="17">
                  <c:v>Царина/УЈП</c:v>
                </c:pt>
                <c:pt idx="18">
                  <c:v>Инспекции на централно ниво</c:v>
                </c:pt>
                <c:pt idx="19">
                  <c:v>ЈП во формирани од ЕЛС</c:v>
                </c:pt>
                <c:pt idx="20">
                  <c:v>Здруженија на граѓани, фондации и ПП</c:v>
                </c:pt>
                <c:pt idx="21">
                  <c:v>Инспекции на локално ниво</c:v>
                </c:pt>
                <c:pt idx="22">
                  <c:v> Животна средина</c:v>
                </c:pt>
              </c:strCache>
            </c:strRef>
          </c:cat>
          <c:val>
            <c:numRef>
              <c:f>'збир '!$D$38:$D$62</c:f>
              <c:numCache>
                <c:formatCode>General</c:formatCode>
                <c:ptCount val="23"/>
                <c:pt idx="0">
                  <c:v>58</c:v>
                </c:pt>
                <c:pt idx="1">
                  <c:v>29</c:v>
                </c:pt>
                <c:pt idx="2">
                  <c:v>28</c:v>
                </c:pt>
                <c:pt idx="3">
                  <c:v>32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16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6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8-42D5-B43F-F0AD03ACA49C}"/>
            </c:ext>
          </c:extLst>
        </c:ser>
        <c:ser>
          <c:idx val="2"/>
          <c:order val="2"/>
          <c:tx>
            <c:strRef>
              <c:f>'збир '!$E$37</c:f>
              <c:strCache>
                <c:ptCount val="1"/>
                <c:pt idx="0">
                  <c:v>Имотна состојба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'збир '!$B$38:$B$62</c:f>
              <c:strCache>
                <c:ptCount val="23"/>
                <c:pt idx="0">
                  <c:v>Правосудство</c:v>
                </c:pt>
                <c:pt idx="1">
                  <c:v>Извршна власт</c:v>
                </c:pt>
                <c:pt idx="2">
                  <c:v>ЕЛС</c:v>
                </c:pt>
                <c:pt idx="3">
                  <c:v>Урбанизам и просторно планирање</c:v>
                </c:pt>
                <c:pt idx="4">
                  <c:v>Образование високо</c:v>
                </c:pt>
                <c:pt idx="5">
                  <c:v>Образование основно</c:v>
                </c:pt>
                <c:pt idx="6">
                  <c:v>Регулаторни тела/Комисии/Агенции</c:v>
                </c:pt>
                <c:pt idx="7">
                  <c:v>Избори</c:v>
                </c:pt>
                <c:pt idx="8">
                  <c:v>Труд и социјална политика</c:v>
                </c:pt>
                <c:pt idx="9">
                  <c:v>МВР/безбедносни агенции</c:v>
                </c:pt>
                <c:pt idx="10">
                  <c:v>Образование средно</c:v>
                </c:pt>
                <c:pt idx="11">
                  <c:v>Здравство терцијарно</c:v>
                </c:pt>
                <c:pt idx="12">
                  <c:v>Култура</c:v>
                </c:pt>
                <c:pt idx="13">
                  <c:v>АД во државна сопственост</c:v>
                </c:pt>
                <c:pt idx="14">
                  <c:v>ЈП во државна сопственост</c:v>
                </c:pt>
                <c:pt idx="15">
                  <c:v>Фондови-ПИОМ, АВРМ, ФЗО</c:v>
                </c:pt>
                <c:pt idx="16">
                  <c:v>Здравство секундарно</c:v>
                </c:pt>
                <c:pt idx="17">
                  <c:v>Царина/УЈП</c:v>
                </c:pt>
                <c:pt idx="18">
                  <c:v>Инспекции на централно ниво</c:v>
                </c:pt>
                <c:pt idx="19">
                  <c:v>ЈП во формирани од ЕЛС</c:v>
                </c:pt>
                <c:pt idx="20">
                  <c:v>Здруженија на граѓани, фондации и ПП</c:v>
                </c:pt>
                <c:pt idx="21">
                  <c:v>Инспекции на локално ниво</c:v>
                </c:pt>
                <c:pt idx="22">
                  <c:v> Животна средина</c:v>
                </c:pt>
              </c:strCache>
            </c:strRef>
          </c:cat>
          <c:val>
            <c:numRef>
              <c:f>'збир '!$E$38:$E$62</c:f>
              <c:numCache>
                <c:formatCode>General</c:formatCode>
                <c:ptCount val="23"/>
                <c:pt idx="0">
                  <c:v>49</c:v>
                </c:pt>
                <c:pt idx="1">
                  <c:v>18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8-42D5-B43F-F0AD03ACA4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2064464"/>
        <c:axId val="372066760"/>
      </c:barChart>
      <c:catAx>
        <c:axId val="372064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2066760"/>
        <c:crosses val="autoZero"/>
        <c:auto val="1"/>
        <c:lblAlgn val="ctr"/>
        <c:lblOffset val="100"/>
        <c:noMultiLvlLbl val="0"/>
      </c:catAx>
      <c:valAx>
        <c:axId val="372066760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2064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313563347514178"/>
          <c:y val="0.566230942638276"/>
          <c:w val="0.21826417998939035"/>
          <c:h val="0.20988846034679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F2F7831-38A9-4F59-8796-DD851C9F3D27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D18F89F-C1BD-46D0-920C-83692E5FF244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459086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A2715F0-0CE5-4500-BAA1-2919E9A795A5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F2157B8-D257-4602-AD2D-9C0878308302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2276550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4777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0557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6405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20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92285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21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1463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3901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2117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226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1854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0439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1674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9902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57B8-D257-4602-AD2D-9C0878308302}" type="slidenum">
              <a:rPr lang="mk-MK" smtClean="0"/>
              <a:t>17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9777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7434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540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3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543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266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7693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57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2613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7686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885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274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7D79-97B1-4C5D-AE8C-45B0BC6C456D}" type="datetimeFigureOut">
              <a:rPr lang="mk-MK" smtClean="0"/>
              <a:t>19.4.2022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496B-B976-416F-85CD-79150CE6ED9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9343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1782618"/>
            <a:ext cx="9587345" cy="2133599"/>
          </a:xfrm>
        </p:spPr>
        <p:txBody>
          <a:bodyPr anchor="ctr"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ДРЖАВНАТА КОМИСИЈА ЗА СПРЕЧУВАЊЕ НА КОРУПЦИЈА </a:t>
            </a:r>
            <a:r>
              <a:rPr lang="mk-MK" sz="2400" b="1" dirty="0">
                <a:latin typeface="Arial" panose="020B0604020202020204" pitchFamily="34" charset="0"/>
                <a:cs typeface="Arial" panose="020B0604020202020204" pitchFamily="34" charset="0"/>
              </a:rPr>
              <a:t>УЛОГАТА И </a:t>
            </a:r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ЗНАЧЕЊЕ</a:t>
            </a:r>
            <a:endParaRPr lang="mk-MK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8945"/>
            <a:ext cx="9144000" cy="648854"/>
          </a:xfrm>
        </p:spPr>
        <p:txBody>
          <a:bodyPr>
            <a:normAutofit/>
          </a:bodyPr>
          <a:lstStyle/>
          <a:p>
            <a:pPr algn="l"/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Катица Николовска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k-MK" dirty="0" smtClean="0">
                <a:latin typeface="Arial" panose="020B0604020202020204" pitchFamily="34" charset="0"/>
                <a:cs typeface="Arial" panose="020B0604020202020204" pitchFamily="34" charset="0"/>
              </a:rPr>
              <a:t> член на ДКСК 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9072" y="6076515"/>
            <a:ext cx="4114800" cy="365125"/>
          </a:xfrm>
        </p:spPr>
        <p:txBody>
          <a:bodyPr/>
          <a:lstStyle/>
          <a:p>
            <a:endParaRPr lang="mk-M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496B-B976-416F-85CD-79150CE6ED9D}" type="slidenum">
              <a:rPr lang="mk-MK" smtClean="0"/>
              <a:t>1</a:t>
            </a:fld>
            <a:endParaRPr lang="mk-MK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7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8" y="386078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ОБВРСКИ НА ДКСК</a:t>
            </a:r>
            <a:b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400" b="1" dirty="0">
                <a:latin typeface="Arial" panose="020B0604020202020204" pitchFamily="34" charset="0"/>
                <a:cs typeface="Arial" panose="020B0604020202020204" pitchFamily="34" charset="0"/>
              </a:rPr>
              <a:t>ВО ИЗБОРЕН ПРОЦЕС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13" y="1472565"/>
            <a:ext cx="4193858" cy="2660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74" y="4229100"/>
            <a:ext cx="4512310" cy="2300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636" y="4229100"/>
            <a:ext cx="3994467" cy="23899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mk-MK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157" y="1711640"/>
            <a:ext cx="4946859" cy="25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8" y="386078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ОБВРСКИ НА ДКСК</a:t>
            </a:r>
            <a:b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400" b="1" dirty="0">
                <a:latin typeface="Arial" panose="020B0604020202020204" pitchFamily="34" charset="0"/>
                <a:cs typeface="Arial" panose="020B0604020202020204" pitchFamily="34" charset="0"/>
              </a:rPr>
              <a:t>ВО ИЗБОРЕН ПРОЦЕС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6154" y="1758745"/>
            <a:ext cx="1929765" cy="3668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791" y="1498917"/>
            <a:ext cx="2757917" cy="2514600"/>
          </a:xfrm>
          <a:prstGeom prst="rect">
            <a:avLst/>
          </a:prstGeom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941" y="4440237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578" y="1705600"/>
            <a:ext cx="4284422" cy="44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8" y="386078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ОБВРСКИ НА ДКСК</a:t>
            </a:r>
            <a:b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400" b="1" dirty="0">
                <a:latin typeface="Arial" panose="020B0604020202020204" pitchFamily="34" charset="0"/>
                <a:cs typeface="Arial" panose="020B0604020202020204" pitchFamily="34" charset="0"/>
              </a:rPr>
              <a:t>ВО ИЗБОРЕН ПРОЦЕС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0461" cy="44559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 ги прибира и во законски рок и да ги објави на својата веб страна извештаите на ПП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Извештаи за примени донации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Извештај за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донации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спецификација на трошоци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Вкупен извештај за приходите и расходите од изборната кампања</a:t>
            </a:r>
          </a:p>
          <a:p>
            <a:pPr>
              <a:buFontTx/>
              <a:buChar char="-"/>
            </a:pPr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рок од 90 дена од завршувањето на изборите – Посебен извештај за утврдените злоупотреби во финансирањето на изборната кампања </a:t>
            </a:r>
          </a:p>
          <a:p>
            <a:pPr marL="0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Собрание на Република Северна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Македонија</a:t>
            </a:r>
          </a:p>
          <a:p>
            <a:pPr marL="0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www: dksk.mk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НАДЛЕЖНОСТИ НА ДКСК</a:t>
            </a: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за заштита на укажувачи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Внатрешно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заштитено укажување</a:t>
            </a:r>
          </a:p>
          <a:p>
            <a:pPr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Надворешно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заштитено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укажување</a:t>
            </a:r>
          </a:p>
          <a:p>
            <a:pPr lvl="1"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ДКСК</a:t>
            </a:r>
          </a:p>
          <a:p>
            <a:pPr lvl="1"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МВР</a:t>
            </a:r>
          </a:p>
          <a:p>
            <a:pPr lvl="1">
              <a:buFontTx/>
              <a:buChar char="-"/>
            </a:pPr>
            <a:r>
              <a:rPr lang="mk-M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Обдусман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/Народен правобранител</a:t>
            </a:r>
          </a:p>
          <a:p>
            <a:pPr lvl="1"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Инспекциски совет/Инспекторати</a:t>
            </a:r>
          </a:p>
          <a:p>
            <a:pPr lvl="1">
              <a:buFontTx/>
              <a:buChar char="-"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ОЈО</a:t>
            </a:r>
          </a:p>
          <a:p>
            <a:pPr marL="457200" lvl="1" indent="0">
              <a:buNone/>
            </a:pP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00" y="1515767"/>
            <a:ext cx="5217008" cy="43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859"/>
          </a:xfrm>
        </p:spPr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Национална стратегија 2021-2025</a:t>
            </a: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9" y="1269746"/>
            <a:ext cx="8238744" cy="5076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93460072"/>
              </p:ext>
            </p:extLst>
          </p:nvPr>
        </p:nvGraphicFramePr>
        <p:xfrm>
          <a:off x="9066588" y="2084768"/>
          <a:ext cx="2706433" cy="323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27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ПОСТАПУВАЊА ПО ПРЕДМЕТИ </a:t>
            </a: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8435582"/>
              </p:ext>
            </p:extLst>
          </p:nvPr>
        </p:nvGraphicFramePr>
        <p:xfrm>
          <a:off x="1364975" y="1716839"/>
          <a:ext cx="9090989" cy="4326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5079">
                  <a:extLst>
                    <a:ext uri="{9D8B030D-6E8A-4147-A177-3AD203B41FA5}">
                      <a16:colId xmlns:a16="http://schemas.microsoft.com/office/drawing/2014/main" val="2082430871"/>
                    </a:ext>
                  </a:extLst>
                </a:gridCol>
                <a:gridCol w="1215508">
                  <a:extLst>
                    <a:ext uri="{9D8B030D-6E8A-4147-A177-3AD203B41FA5}">
                      <a16:colId xmlns:a16="http://schemas.microsoft.com/office/drawing/2014/main" val="1301633109"/>
                    </a:ext>
                  </a:extLst>
                </a:gridCol>
                <a:gridCol w="1215508">
                  <a:extLst>
                    <a:ext uri="{9D8B030D-6E8A-4147-A177-3AD203B41FA5}">
                      <a16:colId xmlns:a16="http://schemas.microsoft.com/office/drawing/2014/main" val="1537676779"/>
                    </a:ext>
                  </a:extLst>
                </a:gridCol>
                <a:gridCol w="1215508">
                  <a:extLst>
                    <a:ext uri="{9D8B030D-6E8A-4147-A177-3AD203B41FA5}">
                      <a16:colId xmlns:a16="http://schemas.microsoft.com/office/drawing/2014/main" val="484571261"/>
                    </a:ext>
                  </a:extLst>
                </a:gridCol>
                <a:gridCol w="1519386">
                  <a:extLst>
                    <a:ext uri="{9D8B030D-6E8A-4147-A177-3AD203B41FA5}">
                      <a16:colId xmlns:a16="http://schemas.microsoft.com/office/drawing/2014/main" val="2627319390"/>
                    </a:ext>
                  </a:extLst>
                </a:gridCol>
              </a:tblGrid>
              <a:tr h="3507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</a:t>
                      </a:r>
                      <a:endParaRPr lang="mk-M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Година</a:t>
                      </a:r>
                      <a:endParaRPr lang="mk-M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</a:t>
                      </a:r>
                      <a:endParaRPr lang="mk-M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7333739"/>
                  </a:ext>
                </a:extLst>
              </a:tr>
              <a:tr h="350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84686"/>
                  </a:ext>
                </a:extLst>
              </a:tr>
              <a:tr h="409231">
                <a:tc>
                  <a:txBody>
                    <a:bodyPr/>
                    <a:lstStyle/>
                    <a:p>
                      <a:pPr algn="l" fontAlgn="ctr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mk-M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3243474"/>
                  </a:ext>
                </a:extLst>
              </a:tr>
              <a:tr h="409231">
                <a:tc>
                  <a:txBody>
                    <a:bodyPr/>
                    <a:lstStyle/>
                    <a:p>
                      <a:pPr algn="l" fontAlgn="ctr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 на интереси</a:t>
                      </a:r>
                      <a:endParaRPr lang="mk-M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2969275"/>
                  </a:ext>
                </a:extLst>
              </a:tr>
              <a:tr h="409231">
                <a:tc>
                  <a:txBody>
                    <a:bodyPr/>
                    <a:lstStyle/>
                    <a:p>
                      <a:pPr algn="l" fontAlgn="ctr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Имотна состојба</a:t>
                      </a:r>
                      <a:endParaRPr lang="mk-M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078687"/>
                  </a:ext>
                </a:extLst>
              </a:tr>
              <a:tr h="818461">
                <a:tc>
                  <a:txBody>
                    <a:bodyPr/>
                    <a:lstStyle/>
                    <a:p>
                      <a:pPr algn="l" fontAlgn="ctr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Финансирање на изборни кампањи</a:t>
                      </a:r>
                      <a:endParaRPr lang="mk-M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4378286"/>
                  </a:ext>
                </a:extLst>
              </a:tr>
              <a:tr h="818461">
                <a:tc>
                  <a:txBody>
                    <a:bodyPr/>
                    <a:lstStyle/>
                    <a:p>
                      <a:pPr algn="l" fontAlgn="b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Укажувачи</a:t>
                      </a:r>
                      <a:endParaRPr lang="mk-M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5922633"/>
                  </a:ext>
                </a:extLst>
              </a:tr>
              <a:tr h="409231">
                <a:tc>
                  <a:txBody>
                    <a:bodyPr/>
                    <a:lstStyle/>
                    <a:p>
                      <a:pPr algn="l" fontAlgn="b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</a:t>
                      </a:r>
                      <a:endParaRPr lang="mk-M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994065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l" fontAlgn="b"/>
                      <a:r>
                        <a:rPr lang="mk-MK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Донесени одлуки</a:t>
                      </a:r>
                      <a:endParaRPr lang="mk-M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137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ПОСТАПУВАЊА ПО ПРЕДМЕТИ </a:t>
            </a: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0740527"/>
              </p:ext>
            </p:extLst>
          </p:nvPr>
        </p:nvGraphicFramePr>
        <p:xfrm>
          <a:off x="1196007" y="1868254"/>
          <a:ext cx="8912088" cy="3919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749">
                  <a:extLst>
                    <a:ext uri="{9D8B030D-6E8A-4147-A177-3AD203B41FA5}">
                      <a16:colId xmlns:a16="http://schemas.microsoft.com/office/drawing/2014/main" val="4289548802"/>
                    </a:ext>
                  </a:extLst>
                </a:gridCol>
                <a:gridCol w="1630649">
                  <a:extLst>
                    <a:ext uri="{9D8B030D-6E8A-4147-A177-3AD203B41FA5}">
                      <a16:colId xmlns:a16="http://schemas.microsoft.com/office/drawing/2014/main" val="3718344262"/>
                    </a:ext>
                  </a:extLst>
                </a:gridCol>
                <a:gridCol w="1492589">
                  <a:extLst>
                    <a:ext uri="{9D8B030D-6E8A-4147-A177-3AD203B41FA5}">
                      <a16:colId xmlns:a16="http://schemas.microsoft.com/office/drawing/2014/main" val="375528401"/>
                    </a:ext>
                  </a:extLst>
                </a:gridCol>
                <a:gridCol w="1562101">
                  <a:extLst>
                    <a:ext uri="{9D8B030D-6E8A-4147-A177-3AD203B41FA5}">
                      <a16:colId xmlns:a16="http://schemas.microsoft.com/office/drawing/2014/main" val="2676774339"/>
                    </a:ext>
                  </a:extLst>
                </a:gridCol>
              </a:tblGrid>
              <a:tr h="591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 за поднесување на обрасци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endParaRPr lang="mk-MK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година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година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година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ctr"/>
                </a:tc>
                <a:extLst>
                  <a:ext uri="{0D108BD9-81ED-4DB2-BD59-A6C34878D82A}">
                    <a16:rowId xmlns:a16="http://schemas.microsoft.com/office/drawing/2014/main" val="2303153844"/>
                  </a:ext>
                </a:extLst>
              </a:tr>
              <a:tr h="1151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Анкетни листови по избор/именување на функција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extLst>
                  <a:ext uri="{0D108BD9-81ED-4DB2-BD59-A6C34878D82A}">
                    <a16:rowId xmlns:a16="http://schemas.microsoft.com/office/drawing/2014/main" val="2386905549"/>
                  </a:ext>
                </a:extLst>
              </a:tr>
              <a:tr h="857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Анкетни листови по престанок на функција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extLst>
                  <a:ext uri="{0D108BD9-81ED-4DB2-BD59-A6C34878D82A}">
                    <a16:rowId xmlns:a16="http://schemas.microsoft.com/office/drawing/2014/main" val="54298837"/>
                  </a:ext>
                </a:extLst>
              </a:tr>
              <a:tr h="8571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Обрасци за промена на имотна состојба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k-MK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extLst>
                  <a:ext uri="{0D108BD9-81ED-4DB2-BD59-A6C34878D82A}">
                    <a16:rowId xmlns:a16="http://schemas.microsoft.com/office/drawing/2014/main" val="452356776"/>
                  </a:ext>
                </a:extLst>
              </a:tr>
              <a:tr h="3527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23" marR="60623" marT="0" marB="0" anchor="b"/>
                </a:tc>
                <a:extLst>
                  <a:ext uri="{0D108BD9-81ED-4DB2-BD59-A6C34878D82A}">
                    <a16:rowId xmlns:a16="http://schemas.microsoft.com/office/drawing/2014/main" val="35348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1317982"/>
              </p:ext>
            </p:extLst>
          </p:nvPr>
        </p:nvGraphicFramePr>
        <p:xfrm>
          <a:off x="1022668" y="438912"/>
          <a:ext cx="9657524" cy="5810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6783">
                  <a:extLst>
                    <a:ext uri="{9D8B030D-6E8A-4147-A177-3AD203B41FA5}">
                      <a16:colId xmlns:a16="http://schemas.microsoft.com/office/drawing/2014/main" val="1364030727"/>
                    </a:ext>
                  </a:extLst>
                </a:gridCol>
                <a:gridCol w="1375809">
                  <a:extLst>
                    <a:ext uri="{9D8B030D-6E8A-4147-A177-3AD203B41FA5}">
                      <a16:colId xmlns:a16="http://schemas.microsoft.com/office/drawing/2014/main" val="1634005662"/>
                    </a:ext>
                  </a:extLst>
                </a:gridCol>
                <a:gridCol w="2040992">
                  <a:extLst>
                    <a:ext uri="{9D8B030D-6E8A-4147-A177-3AD203B41FA5}">
                      <a16:colId xmlns:a16="http://schemas.microsoft.com/office/drawing/2014/main" val="816259545"/>
                    </a:ext>
                  </a:extLst>
                </a:gridCol>
                <a:gridCol w="1693940">
                  <a:extLst>
                    <a:ext uri="{9D8B030D-6E8A-4147-A177-3AD203B41FA5}">
                      <a16:colId xmlns:a16="http://schemas.microsoft.com/office/drawing/2014/main" val="2433094077"/>
                    </a:ext>
                  </a:extLst>
                </a:gridCol>
              </a:tblGrid>
              <a:tr h="2256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 за прекршочна постапка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2788396958"/>
                  </a:ext>
                </a:extLst>
              </a:tr>
              <a:tr h="9866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Неподнесување/ненавремено поднесување на Изјава за имотната состојба и непријавување на зголемување на имот членови 82 и 85 од ЗСКСИ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mk-MK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mk-MK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mk-MK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236318098"/>
                  </a:ext>
                </a:extLst>
              </a:tr>
              <a:tr h="8306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Ненавремено доставување на барани документи; Кумулација на функции;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Непријавување на судир на интереси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3928609775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 издадени платни налози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94353135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Платени глоби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894524289"/>
                  </a:ext>
                </a:extLst>
              </a:tr>
              <a:tr h="473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Наплатени глоби во Буџет на РСМ во денари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1.035.334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472.005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mk-MK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937.430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4094832932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 прекршочни постапки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3926472250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Изречена санкција - глоба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251070575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Изречена санкција - опомена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733619953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Ослободување од одговорност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2457699616"/>
                  </a:ext>
                </a:extLst>
              </a:tr>
              <a:tr h="47086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Повторено барање за поведување постапка со порамнување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2333387412"/>
                  </a:ext>
                </a:extLst>
              </a:tr>
              <a:tr h="47086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Запирање на прекршочна постапка по барање на ДКСК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4278203451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Отфрлено барање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2223443298"/>
                  </a:ext>
                </a:extLst>
              </a:tr>
              <a:tr h="47086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Поднесени жалби до второстепена комисија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3145743414"/>
                  </a:ext>
                </a:extLst>
              </a:tr>
              <a:tr h="23521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Поднесени тужби до Управен суд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337111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3400345"/>
              </p:ext>
            </p:extLst>
          </p:nvPr>
        </p:nvGraphicFramePr>
        <p:xfrm>
          <a:off x="884445" y="249789"/>
          <a:ext cx="8657120" cy="633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88513"/>
              </p:ext>
            </p:extLst>
          </p:nvPr>
        </p:nvGraphicFramePr>
        <p:xfrm>
          <a:off x="460375" y="477081"/>
          <a:ext cx="11088895" cy="5732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05">
                  <a:extLst>
                    <a:ext uri="{9D8B030D-6E8A-4147-A177-3AD203B41FA5}">
                      <a16:colId xmlns:a16="http://schemas.microsoft.com/office/drawing/2014/main" val="1270412515"/>
                    </a:ext>
                  </a:extLst>
                </a:gridCol>
                <a:gridCol w="1335004">
                  <a:extLst>
                    <a:ext uri="{9D8B030D-6E8A-4147-A177-3AD203B41FA5}">
                      <a16:colId xmlns:a16="http://schemas.microsoft.com/office/drawing/2014/main" val="2413185619"/>
                    </a:ext>
                  </a:extLst>
                </a:gridCol>
                <a:gridCol w="590205">
                  <a:extLst>
                    <a:ext uri="{9D8B030D-6E8A-4147-A177-3AD203B41FA5}">
                      <a16:colId xmlns:a16="http://schemas.microsoft.com/office/drawing/2014/main" val="1088700188"/>
                    </a:ext>
                  </a:extLst>
                </a:gridCol>
                <a:gridCol w="577150">
                  <a:extLst>
                    <a:ext uri="{9D8B030D-6E8A-4147-A177-3AD203B41FA5}">
                      <a16:colId xmlns:a16="http://schemas.microsoft.com/office/drawing/2014/main" val="281435767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val="899785410"/>
                    </a:ext>
                  </a:extLst>
                </a:gridCol>
                <a:gridCol w="535238">
                  <a:extLst>
                    <a:ext uri="{9D8B030D-6E8A-4147-A177-3AD203B41FA5}">
                      <a16:colId xmlns:a16="http://schemas.microsoft.com/office/drawing/2014/main" val="3717784306"/>
                    </a:ext>
                  </a:extLst>
                </a:gridCol>
                <a:gridCol w="535238">
                  <a:extLst>
                    <a:ext uri="{9D8B030D-6E8A-4147-A177-3AD203B41FA5}">
                      <a16:colId xmlns:a16="http://schemas.microsoft.com/office/drawing/2014/main" val="1731859404"/>
                    </a:ext>
                  </a:extLst>
                </a:gridCol>
                <a:gridCol w="535925">
                  <a:extLst>
                    <a:ext uri="{9D8B030D-6E8A-4147-A177-3AD203B41FA5}">
                      <a16:colId xmlns:a16="http://schemas.microsoft.com/office/drawing/2014/main" val="2249663573"/>
                    </a:ext>
                  </a:extLst>
                </a:gridCol>
                <a:gridCol w="518061">
                  <a:extLst>
                    <a:ext uri="{9D8B030D-6E8A-4147-A177-3AD203B41FA5}">
                      <a16:colId xmlns:a16="http://schemas.microsoft.com/office/drawing/2014/main" val="3514666544"/>
                    </a:ext>
                  </a:extLst>
                </a:gridCol>
                <a:gridCol w="535925">
                  <a:extLst>
                    <a:ext uri="{9D8B030D-6E8A-4147-A177-3AD203B41FA5}">
                      <a16:colId xmlns:a16="http://schemas.microsoft.com/office/drawing/2014/main" val="1428342147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val="4149847554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val="3721095278"/>
                    </a:ext>
                  </a:extLst>
                </a:gridCol>
                <a:gridCol w="522871">
                  <a:extLst>
                    <a:ext uri="{9D8B030D-6E8A-4147-A177-3AD203B41FA5}">
                      <a16:colId xmlns:a16="http://schemas.microsoft.com/office/drawing/2014/main" val="3011245880"/>
                    </a:ext>
                  </a:extLst>
                </a:gridCol>
                <a:gridCol w="522871">
                  <a:extLst>
                    <a:ext uri="{9D8B030D-6E8A-4147-A177-3AD203B41FA5}">
                      <a16:colId xmlns:a16="http://schemas.microsoft.com/office/drawing/2014/main" val="108204673"/>
                    </a:ext>
                  </a:extLst>
                </a:gridCol>
                <a:gridCol w="522871">
                  <a:extLst>
                    <a:ext uri="{9D8B030D-6E8A-4147-A177-3AD203B41FA5}">
                      <a16:colId xmlns:a16="http://schemas.microsoft.com/office/drawing/2014/main" val="2182007978"/>
                    </a:ext>
                  </a:extLst>
                </a:gridCol>
                <a:gridCol w="522871">
                  <a:extLst>
                    <a:ext uri="{9D8B030D-6E8A-4147-A177-3AD203B41FA5}">
                      <a16:colId xmlns:a16="http://schemas.microsoft.com/office/drawing/2014/main" val="3322984553"/>
                    </a:ext>
                  </a:extLst>
                </a:gridCol>
                <a:gridCol w="523558">
                  <a:extLst>
                    <a:ext uri="{9D8B030D-6E8A-4147-A177-3AD203B41FA5}">
                      <a16:colId xmlns:a16="http://schemas.microsoft.com/office/drawing/2014/main" val="3984706974"/>
                    </a:ext>
                  </a:extLst>
                </a:gridCol>
                <a:gridCol w="523558">
                  <a:extLst>
                    <a:ext uri="{9D8B030D-6E8A-4147-A177-3AD203B41FA5}">
                      <a16:colId xmlns:a16="http://schemas.microsoft.com/office/drawing/2014/main" val="1603626875"/>
                    </a:ext>
                  </a:extLst>
                </a:gridCol>
                <a:gridCol w="515313">
                  <a:extLst>
                    <a:ext uri="{9D8B030D-6E8A-4147-A177-3AD203B41FA5}">
                      <a16:colId xmlns:a16="http://schemas.microsoft.com/office/drawing/2014/main" val="1311652379"/>
                    </a:ext>
                  </a:extLst>
                </a:gridCol>
                <a:gridCol w="107232">
                  <a:extLst>
                    <a:ext uri="{9D8B030D-6E8A-4147-A177-3AD203B41FA5}">
                      <a16:colId xmlns:a16="http://schemas.microsoft.com/office/drawing/2014/main" val="488472597"/>
                    </a:ext>
                  </a:extLst>
                </a:gridCol>
              </a:tblGrid>
              <a:tr h="5851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 Број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Институција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Постапувања на институциите во период  2019-2020  по доставени иницијативи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Постапувања на институциите во 2021 по доставените иницијативи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46061"/>
                  </a:ext>
                </a:extLst>
              </a:tr>
              <a:tr h="617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Доставени иницијативи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Постапено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Отфрлена иницијатива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Постапки пред Управен суд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Доставени иницијативи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Постапено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Отфрлени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Надминат на друг начин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доставиле одговори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7721446"/>
                  </a:ext>
                </a:extLst>
              </a:tr>
              <a:tr h="1073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Судир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Корупција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vert="vert27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4149763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ОЈО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366065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Влада на РСМ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3319584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Градоначалници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744316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5758388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МВР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8775583"/>
                  </a:ext>
                </a:extLst>
              </a:tr>
              <a:tr h="39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Инспекциски служби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908209"/>
                  </a:ext>
                </a:extLst>
              </a:tr>
              <a:tr h="42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за здравство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819485"/>
                  </a:ext>
                </a:extLst>
              </a:tr>
              <a:tr h="42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за култура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771775"/>
                  </a:ext>
                </a:extLst>
              </a:tr>
              <a:tr h="428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за образование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7851526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и УО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3828008"/>
                  </a:ext>
                </a:extLst>
              </a:tr>
              <a:tr h="214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9477206"/>
                  </a:ext>
                </a:extLst>
              </a:tr>
              <a:tr h="276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8" marR="6229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749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0" y="6113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КОМИСИЈА ЗА СПРЕЧУВАЊЕ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КОРУПЦИЈА - ДКСК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9" y="1832640"/>
            <a:ext cx="10665031" cy="4649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Државната комисија за спречување на корупција е независна и самостојна во вршењето на своите надлежности со својство на правно лице. 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u="sng" dirty="0" smtClean="0"/>
              <a:t>Закон за превенција од корупција - 2002</a:t>
            </a:r>
            <a:endParaRPr lang="en-GB" sz="2000" u="sng" dirty="0" smtClean="0"/>
          </a:p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mk-MK" sz="2000" dirty="0" smtClean="0"/>
              <a:t>Службен весник на РМ</a:t>
            </a:r>
            <a:r>
              <a:rPr lang="en-GB" sz="2000" dirty="0" smtClean="0"/>
              <a:t>" </a:t>
            </a:r>
            <a:r>
              <a:rPr lang="mk-MK" sz="2000" dirty="0" smtClean="0"/>
              <a:t>бр</a:t>
            </a:r>
            <a:r>
              <a:rPr lang="en-GB" sz="2000" dirty="0" smtClean="0"/>
              <a:t>. </a:t>
            </a:r>
            <a:r>
              <a:rPr lang="en-GB" sz="2000" dirty="0"/>
              <a:t>28/02, 46/04, 126/06, 10/08, 161/08, 145/10, 97/15 </a:t>
            </a:r>
            <a:r>
              <a:rPr lang="mk-MK" sz="2000" dirty="0" smtClean="0"/>
              <a:t>и</a:t>
            </a:r>
            <a:r>
              <a:rPr lang="en-GB" sz="2000" dirty="0" smtClean="0"/>
              <a:t> 148/15 </a:t>
            </a:r>
          </a:p>
          <a:p>
            <a:pPr marL="0" indent="0">
              <a:buNone/>
            </a:pPr>
            <a:r>
              <a:rPr lang="mk-MK" sz="2000" dirty="0" smtClean="0"/>
              <a:t>Нови надлежности </a:t>
            </a:r>
            <a:r>
              <a:rPr lang="mk-MK" sz="2000" u="sng" dirty="0" smtClean="0"/>
              <a:t>Закон за заштита на судир на интереси – 2007  </a:t>
            </a:r>
            <a:endParaRPr lang="en-GB" sz="2000" u="sng" dirty="0" smtClean="0"/>
          </a:p>
          <a:p>
            <a:pPr marL="0" indent="0">
              <a:buNone/>
            </a:pPr>
            <a:r>
              <a:rPr lang="en-GB" sz="2000" dirty="0" smtClean="0"/>
              <a:t>"</a:t>
            </a:r>
            <a:r>
              <a:rPr lang="mk-MK" sz="2000" dirty="0"/>
              <a:t> Службен весник на РМ</a:t>
            </a:r>
            <a:r>
              <a:rPr lang="en-GB" sz="2000" dirty="0"/>
              <a:t>" </a:t>
            </a:r>
            <a:r>
              <a:rPr lang="mk-MK" sz="2000" dirty="0"/>
              <a:t>бр</a:t>
            </a:r>
            <a:r>
              <a:rPr lang="en-GB" sz="2000" dirty="0" smtClean="0"/>
              <a:t>. </a:t>
            </a:r>
            <a:r>
              <a:rPr lang="en-GB" sz="2000" dirty="0"/>
              <a:t>70/2007, 114/2009, 6/2012 and </a:t>
            </a:r>
            <a:r>
              <a:rPr lang="en-GB" sz="2000" dirty="0" smtClean="0"/>
              <a:t>153/15.</a:t>
            </a:r>
          </a:p>
          <a:p>
            <a:pPr marL="0" indent="0">
              <a:buNone/>
            </a:pPr>
            <a:endParaRPr lang="mk-MK" sz="2000" dirty="0"/>
          </a:p>
          <a:p>
            <a:pPr marL="0" indent="0">
              <a:buNone/>
            </a:pPr>
            <a:r>
              <a:rPr lang="mk-MK" sz="2000" b="1" dirty="0" smtClean="0"/>
              <a:t>Нов Закон за спречување на корупција и судир на интереси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19.01.2019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6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Секретаријат на ДКСК</a:t>
            </a: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4216" y="1073426"/>
            <a:ext cx="9094305" cy="498944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mk-MK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Генерален секретар</a:t>
            </a:r>
            <a:endParaRPr lang="en-US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Државен советник за превентивни антикорупциски политики</a:t>
            </a:r>
            <a:endParaRPr lang="en-US" sz="5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Државен советник за спроведување мерки и активности за спречување на корупцијата и судирот на интереси</a:t>
            </a:r>
            <a:endParaRPr lang="en-US" sz="5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mk-MK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 </a:t>
            </a:r>
            <a:r>
              <a:rPr lang="mk-MK" sz="5600" b="1" dirty="0">
                <a:latin typeface="Arial" panose="020B0604020202020204" pitchFamily="34" charset="0"/>
                <a:cs typeface="Arial" panose="020B0604020202020204" pitchFamily="34" charset="0"/>
              </a:rPr>
              <a:t>ЗА СТРАТЕШКО ПЛАНИРАЊЕ И </a:t>
            </a:r>
            <a:r>
              <a:rPr lang="mk-MK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ИНТЕГРИТЕТ</a:t>
            </a:r>
            <a:r>
              <a:rPr lang="mk-M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стратешко планирање, соработка, проекти, аналитика и едукација; 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антикорупциска проверка на легислативата</a:t>
            </a:r>
            <a:r>
              <a:rPr lang="mk-MK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mk-MK" sz="5600" b="1" dirty="0">
                <a:latin typeface="Arial" panose="020B0604020202020204" pitchFamily="34" charset="0"/>
                <a:cs typeface="Arial" panose="020B0604020202020204" pitchFamily="34" charset="0"/>
              </a:rPr>
              <a:t>СЕКТОР ЗА СПРЕЧУВАЊЕ НА </a:t>
            </a:r>
            <a:r>
              <a:rPr lang="mk-MK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КОРУПЦИЈА</a:t>
            </a:r>
            <a:r>
              <a:rPr lang="mk-M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спречување на корупцијата;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следење на финансирањето на политичките партии, изборните кампањи и корупција во јавните набавки.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mk-MK" sz="5600" b="1" dirty="0">
                <a:latin typeface="Arial" panose="020B0604020202020204" pitchFamily="34" charset="0"/>
                <a:cs typeface="Arial" panose="020B0604020202020204" pitchFamily="34" charset="0"/>
              </a:rPr>
              <a:t>СЕКТОР ЗА СПРЕЧУВАЊЕ СУДИР НА ИНТЕРЕСИ, СЛЕДЕЊЕ НА ИМОТНА СОСТОЈБА И ИНТЕРЕСИ И ЛОБИРАЊЕ</a:t>
            </a:r>
            <a:r>
              <a:rPr lang="mk-MK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k-M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спречување судир на интереси и лобирање; 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</a:t>
            </a:r>
            <a:r>
              <a:rPr lang="mk-MK" sz="5600" dirty="0">
                <a:latin typeface="Arial" panose="020B0604020202020204" pitchFamily="34" charset="0"/>
                <a:cs typeface="Arial" panose="020B0604020202020204" pitchFamily="34" charset="0"/>
              </a:rPr>
              <a:t>е за следење на имотна состојба и интереси</a:t>
            </a:r>
            <a:r>
              <a:rPr lang="mk-M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mk-MK" sz="5600" b="1" dirty="0">
                <a:latin typeface="Arial" panose="020B0604020202020204" pitchFamily="34" charset="0"/>
                <a:cs typeface="Arial" panose="020B0604020202020204" pitchFamily="34" charset="0"/>
              </a:rPr>
              <a:t>СЕКТОР ЗА ИТ ПОДДРШКА, ОПШТИ РАБОТИ, СЕДНИЦИ И ОДНОСИ СО </a:t>
            </a:r>
            <a:r>
              <a:rPr lang="mk-MK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ЈАВНОСТА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ИТ поддршка и општи работи;  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2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седници и односи со јавноста.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Самостојни </a:t>
            </a:r>
            <a:r>
              <a:rPr lang="mk-MK" sz="5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организациски </a:t>
            </a:r>
            <a:r>
              <a:rPr lang="mk-MK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единици: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6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финансиски прашања и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5600" dirty="0">
                <a:latin typeface="Arial" panose="020B0604020202020204" pitchFamily="34" charset="0"/>
                <a:cs typeface="Arial" panose="020B0604020202020204" pitchFamily="34" charset="0"/>
              </a:rPr>
              <a:t>Одделение за управување со човечки ресурси.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Секретаријат на ДКСК</a:t>
            </a: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500 Двојна акција Highlighter и иновации перо Ballpoint Категорија банер  пенкала - Timefm.m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1685652"/>
              </p:ext>
            </p:extLst>
          </p:nvPr>
        </p:nvGraphicFramePr>
        <p:xfrm>
          <a:off x="838200" y="1286932"/>
          <a:ext cx="10315221" cy="5295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352">
                  <a:extLst>
                    <a:ext uri="{9D8B030D-6E8A-4147-A177-3AD203B41FA5}">
                      <a16:colId xmlns:a16="http://schemas.microsoft.com/office/drawing/2014/main" val="2733742198"/>
                    </a:ext>
                  </a:extLst>
                </a:gridCol>
                <a:gridCol w="1179421">
                  <a:extLst>
                    <a:ext uri="{9D8B030D-6E8A-4147-A177-3AD203B41FA5}">
                      <a16:colId xmlns:a16="http://schemas.microsoft.com/office/drawing/2014/main" val="1867091427"/>
                    </a:ext>
                  </a:extLst>
                </a:gridCol>
                <a:gridCol w="1023070">
                  <a:extLst>
                    <a:ext uri="{9D8B030D-6E8A-4147-A177-3AD203B41FA5}">
                      <a16:colId xmlns:a16="http://schemas.microsoft.com/office/drawing/2014/main" val="1543112377"/>
                    </a:ext>
                  </a:extLst>
                </a:gridCol>
                <a:gridCol w="773888">
                  <a:extLst>
                    <a:ext uri="{9D8B030D-6E8A-4147-A177-3AD203B41FA5}">
                      <a16:colId xmlns:a16="http://schemas.microsoft.com/office/drawing/2014/main" val="3643253955"/>
                    </a:ext>
                  </a:extLst>
                </a:gridCol>
                <a:gridCol w="556542">
                  <a:extLst>
                    <a:ext uri="{9D8B030D-6E8A-4147-A177-3AD203B41FA5}">
                      <a16:colId xmlns:a16="http://schemas.microsoft.com/office/drawing/2014/main" val="1587899290"/>
                    </a:ext>
                  </a:extLst>
                </a:gridCol>
                <a:gridCol w="590570">
                  <a:extLst>
                    <a:ext uri="{9D8B030D-6E8A-4147-A177-3AD203B41FA5}">
                      <a16:colId xmlns:a16="http://schemas.microsoft.com/office/drawing/2014/main" val="2561836207"/>
                    </a:ext>
                  </a:extLst>
                </a:gridCol>
                <a:gridCol w="684974">
                  <a:extLst>
                    <a:ext uri="{9D8B030D-6E8A-4147-A177-3AD203B41FA5}">
                      <a16:colId xmlns:a16="http://schemas.microsoft.com/office/drawing/2014/main" val="2359551884"/>
                    </a:ext>
                  </a:extLst>
                </a:gridCol>
                <a:gridCol w="684974">
                  <a:extLst>
                    <a:ext uri="{9D8B030D-6E8A-4147-A177-3AD203B41FA5}">
                      <a16:colId xmlns:a16="http://schemas.microsoft.com/office/drawing/2014/main" val="662076609"/>
                    </a:ext>
                  </a:extLst>
                </a:gridCol>
                <a:gridCol w="590570">
                  <a:extLst>
                    <a:ext uri="{9D8B030D-6E8A-4147-A177-3AD203B41FA5}">
                      <a16:colId xmlns:a16="http://schemas.microsoft.com/office/drawing/2014/main" val="1852402161"/>
                    </a:ext>
                  </a:extLst>
                </a:gridCol>
                <a:gridCol w="592765">
                  <a:extLst>
                    <a:ext uri="{9D8B030D-6E8A-4147-A177-3AD203B41FA5}">
                      <a16:colId xmlns:a16="http://schemas.microsoft.com/office/drawing/2014/main" val="695388375"/>
                    </a:ext>
                  </a:extLst>
                </a:gridCol>
                <a:gridCol w="549955">
                  <a:extLst>
                    <a:ext uri="{9D8B030D-6E8A-4147-A177-3AD203B41FA5}">
                      <a16:colId xmlns:a16="http://schemas.microsoft.com/office/drawing/2014/main" val="4028872908"/>
                    </a:ext>
                  </a:extLst>
                </a:gridCol>
                <a:gridCol w="653140">
                  <a:extLst>
                    <a:ext uri="{9D8B030D-6E8A-4147-A177-3AD203B41FA5}">
                      <a16:colId xmlns:a16="http://schemas.microsoft.com/office/drawing/2014/main" val="2828200865"/>
                    </a:ext>
                  </a:extLst>
                </a:gridCol>
              </a:tblGrid>
              <a:tr h="13753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на административни службеници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Планирани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Број на врабо-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ВСС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ССС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Мажи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Македонци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Албанци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Срби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2968676821"/>
                  </a:ext>
                </a:extLst>
              </a:tr>
              <a:tr h="29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Генерален секретар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2229393"/>
                  </a:ext>
                </a:extLst>
              </a:tr>
              <a:tr h="4692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Државни советници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8322492"/>
                  </a:ext>
                </a:extLst>
              </a:tr>
              <a:tr h="946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Раководни административни службеници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84100589"/>
                  </a:ext>
                </a:extLst>
              </a:tr>
              <a:tr h="946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Стручно - административни службеници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6563186"/>
                  </a:ext>
                </a:extLst>
              </a:tr>
              <a:tr h="946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Помошно - стручни административни службеници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6614072"/>
                  </a:ext>
                </a:extLst>
              </a:tr>
              <a:tr h="31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Вкупно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101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7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8" y="386078"/>
            <a:ext cx="10515600" cy="1325563"/>
          </a:xfrm>
        </p:spPr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6112"/>
            <a:ext cx="10515600" cy="509320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k-M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89" y="882966"/>
            <a:ext cx="27527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86" y="2660904"/>
            <a:ext cx="2942732" cy="1655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094" y="1008678"/>
            <a:ext cx="9461812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8" y="386078"/>
            <a:ext cx="10515600" cy="1325563"/>
          </a:xfrm>
        </p:spPr>
        <p:txBody>
          <a:bodyPr>
            <a:normAutofit/>
          </a:bodyPr>
          <a:lstStyle/>
          <a:p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2617"/>
            <a:ext cx="10515600" cy="380263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mk-MK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БЛАГОДАРАМ НА ВНИМАНИЕТО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0" y="6113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ДРЖАВНА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КОМИСИЈА ЗА СПРЕЧУВАЊЕ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КОРУПЦИЈА - ДКСК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k-M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9" y="1832640"/>
            <a:ext cx="10665031" cy="464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k-MK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КОРУПЦИЈА ?</a:t>
            </a:r>
          </a:p>
          <a:p>
            <a:pPr marL="0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ЗЛОУПОТРЕБА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ФУНКЦИЈА, ЈАВНО ОВЛАСТУВАЊЕ, СЛУЖБЕНА </a:t>
            </a:r>
            <a:endParaRPr lang="mk-M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ПОЛОЖБА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остварување на корист, директно или посредник, за </a:t>
            </a:r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себе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за друг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СУДИР НА ИНТЕРСИ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СЛУЖБЕНОТО ЛИЦЕ ИМА ПРИВАТЕН ИНТЕРЕС ШТО ВЛИЈАЕ ИЛИ МОЖЕ ДА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ВЛИЈАЕ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врз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непристрасно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вршење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неговите јавни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овласувањ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службени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должности</a:t>
            </a:r>
          </a:p>
          <a:p>
            <a:pPr marL="0" indent="0" algn="ctr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„Службено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лице“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избрани или именувани лица и вработените во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јавниот сектор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2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НАДЛЕЖНОСТИ НА ДКСК</a:t>
            </a:r>
            <a:endParaRPr lang="mk-M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8" y="1782618"/>
            <a:ext cx="10515600" cy="4634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Поврзана сл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80" y="1275435"/>
            <a:ext cx="3171825" cy="237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5" y="4039862"/>
            <a:ext cx="4816001" cy="26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2283" y="33935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Иницијативи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надлежни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 за поведување постапка за утврдување на одговорност на службени лица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1" y="4475594"/>
            <a:ext cx="3533248" cy="198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8" y="1782618"/>
            <a:ext cx="5050440" cy="13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9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b="1" dirty="0">
                <a:latin typeface="Arial" panose="020B0604020202020204" pitchFamily="34" charset="0"/>
                <a:cs typeface="Arial" panose="020B0604020202020204" pitchFamily="34" charset="0"/>
              </a:rPr>
              <a:t>НАДЛЕЖНОСТИ НА ДКСК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1939" y="1597952"/>
            <a:ext cx="4331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постапува </a:t>
            </a:r>
            <a:r>
              <a:rPr lang="ru-RU" dirty="0"/>
              <a:t>во случаи на судир на интереси</a:t>
            </a:r>
            <a:endParaRPr lang="mk-M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7" y="2244283"/>
            <a:ext cx="4715339" cy="265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0430" y="5483087"/>
            <a:ext cx="494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Соработува со други државни органи во </a:t>
            </a:r>
            <a:r>
              <a:rPr lang="ru-RU" dirty="0" smtClean="0"/>
              <a:t>обезбедување </a:t>
            </a:r>
            <a:r>
              <a:rPr lang="ru-RU" dirty="0"/>
              <a:t>на потребните информации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7826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Води регистар на избрани и именувани лица како и на овластени лица за прием на пријави од укажувачи, согласно со Законот за заштита на укажувачи</a:t>
            </a:r>
            <a:endParaRPr lang="mk-M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705948"/>
            <a:ext cx="2778125" cy="37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4" y="2705948"/>
            <a:ext cx="3136444" cy="38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7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2735" cy="1226169"/>
          </a:xfrm>
        </p:spPr>
        <p:txBody>
          <a:bodyPr>
            <a:normAutofit/>
          </a:bodyPr>
          <a:lstStyle/>
          <a:p>
            <a:r>
              <a:rPr lang="mk-MK" sz="2800" b="1" dirty="0">
                <a:latin typeface="Arial" panose="020B0604020202020204" pitchFamily="34" charset="0"/>
                <a:cs typeface="Arial" panose="020B0604020202020204" pitchFamily="34" charset="0"/>
              </a:rPr>
              <a:t>НАДЛЕЖНОСТИ НА ДКСК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19" y="1567543"/>
            <a:ext cx="11301757" cy="513013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ДКСК има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директен електронски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пристап до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бази на податоци кои се водат во други органи и институции, при што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податоците ги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користи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надоместок од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9" y="2238375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32" y="2214561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2333624"/>
            <a:ext cx="23408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67" y="2333624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9" y="4514850"/>
            <a:ext cx="304929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58" y="4448629"/>
            <a:ext cx="3229734" cy="146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0" y="43053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73" y="4333875"/>
            <a:ext cx="2143125" cy="188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7" y="2264566"/>
            <a:ext cx="2273321" cy="199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0" y="5603545"/>
            <a:ext cx="4987636" cy="101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3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194"/>
          </a:xfrm>
        </p:spPr>
        <p:txBody>
          <a:bodyPr>
            <a:normAutofit/>
          </a:bodyPr>
          <a:lstStyle/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НАДЛЕЖНОСТИ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ДКСК</a:t>
            </a:r>
            <a:r>
              <a:rPr lang="mk-M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ИЗБОРЕН ПРОЦЕС </a:t>
            </a:r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1484417"/>
            <a:ext cx="11601364" cy="4858718"/>
          </a:xfrm>
        </p:spPr>
        <p:txBody>
          <a:bodyPr>
            <a:noAutofit/>
          </a:bodyPr>
          <a:lstStyle/>
          <a:p>
            <a:r>
              <a:rPr lang="mk-MK" sz="1800" b="1" dirty="0" smtClean="0">
                <a:latin typeface="Arial" pitchFamily="34" charset="0"/>
                <a:cs typeface="Arial" pitchFamily="34" charset="0"/>
              </a:rPr>
              <a:t>За време на изборниот процес не смее да се</a:t>
            </a:r>
            <a:r>
              <a:rPr lang="ru-RU" sz="1600" b="1" dirty="0" smtClean="0"/>
              <a:t>: </a:t>
            </a:r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ru-RU" sz="1600" b="1" dirty="0" smtClean="0"/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30" y="241000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56" y="22094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3" y="184494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85" y="264504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1" y="4129207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6" y="424350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2" y="465463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31" y="4273632"/>
            <a:ext cx="2528569" cy="22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0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b="1" dirty="0">
                <a:latin typeface="Arial" panose="020B0604020202020204" pitchFamily="34" charset="0"/>
                <a:cs typeface="Arial" panose="020B0604020202020204" pitchFamily="34" charset="0"/>
              </a:rPr>
              <a:t>ОБВРСКИ НА ДКСК</a:t>
            </a:r>
            <a:r>
              <a:rPr lang="mk-MK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k-MK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ВО ИЗБОРЕН ПРОЦЕС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65244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 се користи имот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 сопственост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РСМ, ЕЛС, јавни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фондови, јавни претпријатија, јавни установи или други правни лица што располагаат со државен капитал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потребите на изборна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кампања или воопшто за финансирање на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изборна активност. </a:t>
            </a:r>
          </a:p>
          <a:p>
            <a:pPr algn="just">
              <a:buFontTx/>
              <a:buChar char="-"/>
            </a:pPr>
            <a:r>
              <a:rPr lang="mk-MK" sz="1800" dirty="0">
                <a:latin typeface="Arial" panose="020B0604020202020204" pitchFamily="34" charset="0"/>
                <a:cs typeface="Arial" panose="020B0604020202020204" pitchFamily="34" charset="0"/>
              </a:rPr>
              <a:t>Да се прибираат или користат </a:t>
            </a:r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незаконски или од анонимни извори 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8-а и </a:t>
            </a:r>
            <a:r>
              <a:rPr lang="mk-MK" sz="1800" dirty="0">
                <a:latin typeface="Arial" panose="020B0604020202020204" pitchFamily="34" charset="0"/>
                <a:cs typeface="Arial" panose="020B0604020202020204" pitchFamily="34" charset="0"/>
              </a:rPr>
              <a:t>8-б </a:t>
            </a:r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од Изборен законик</a:t>
            </a:r>
          </a:p>
          <a:p>
            <a:pPr marL="0" indent="0" algn="just">
              <a:buNone/>
            </a:pPr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Членови </a:t>
            </a:r>
            <a:r>
              <a:rPr lang="mk-MK" sz="1800" dirty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mk-M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32- до 37 </a:t>
            </a:r>
            <a:r>
              <a:rPr lang="mk-MK" sz="1800" dirty="0">
                <a:latin typeface="Arial" panose="020B0604020202020204" pitchFamily="34" charset="0"/>
                <a:cs typeface="Arial" panose="020B0604020202020204" pitchFamily="34" charset="0"/>
              </a:rPr>
              <a:t>од ЗСКСИ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14" y="178261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68" y="1963592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3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08" y="386078"/>
            <a:ext cx="10515600" cy="1325563"/>
          </a:xfrm>
        </p:spPr>
        <p:txBody>
          <a:bodyPr>
            <a:normAutofit/>
          </a:bodyPr>
          <a:lstStyle/>
          <a:p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ОБВРСКИ НА ДКСК</a:t>
            </a:r>
            <a:b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400" b="1" dirty="0">
                <a:latin typeface="Arial" panose="020B0604020202020204" pitchFamily="34" charset="0"/>
                <a:cs typeface="Arial" panose="020B0604020202020204" pitchFamily="34" charset="0"/>
              </a:rPr>
              <a:t>ВО ИЗБОРЕН ПРОЦЕС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46" y="338974"/>
            <a:ext cx="377507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764" y="1657929"/>
            <a:ext cx="4171751" cy="3378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487" y="4287931"/>
            <a:ext cx="4326842" cy="2433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946" y="1122235"/>
            <a:ext cx="3860502" cy="38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1358</Words>
  <Application>Microsoft Office PowerPoint</Application>
  <PresentationFormat>Widescreen</PresentationFormat>
  <Paragraphs>623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ДРЖАВНАТА КОМИСИЈА ЗА СПРЕЧУВАЊЕ НА КОРУПЦИЈА УЛОГАТА И ЗНАЧЕЊЕ</vt:lpstr>
      <vt:lpstr>ДРЖАВНА КОМИСИЈА ЗА СПРЕЧУВАЊЕ НА   КОРУПЦИЈА - ДКСК </vt:lpstr>
      <vt:lpstr>ДРЖАВНА КОМИСИЈА ЗА СПРЕЧУВАЊЕ НА   КОРУПЦИЈА - ДКСК </vt:lpstr>
      <vt:lpstr>НАДЛЕЖНОСТИ НА ДКСК</vt:lpstr>
      <vt:lpstr>НАДЛЕЖНОСТИ НА ДКСК</vt:lpstr>
      <vt:lpstr>НАДЛЕЖНОСТИ НА ДКСК</vt:lpstr>
      <vt:lpstr>НАДЛЕЖНОСТИ НА ДКСК  ВО ИЗБОРЕН ПРОЦЕС </vt:lpstr>
      <vt:lpstr>ОБВРСКИ НА ДКСК  ВО ИЗБОРЕН ПРОЦЕС </vt:lpstr>
      <vt:lpstr>ОБВРСКИ НА ДКСК  ВО ИЗБОРЕН ПРОЦЕС </vt:lpstr>
      <vt:lpstr>ОБВРСКИ НА ДКСК  ВО ИЗБОРЕН ПРОЦЕС </vt:lpstr>
      <vt:lpstr>ОБВРСКИ НА ДКСК  ВО ИЗБОРЕН ПРОЦЕС </vt:lpstr>
      <vt:lpstr>ОБВРСКИ НА ДКСК  ВО ИЗБОРЕН ПРОЦЕС </vt:lpstr>
      <vt:lpstr>НАДЛЕЖНОСТИ НА ДКСК</vt:lpstr>
      <vt:lpstr>Национална стратегија 2021-2025</vt:lpstr>
      <vt:lpstr>ПОСТАПУВАЊА ПО ПРЕДМЕТИ </vt:lpstr>
      <vt:lpstr>ПОСТАПУВАЊА ПО ПРЕДМЕТИ </vt:lpstr>
      <vt:lpstr>PowerPoint Presentation</vt:lpstr>
      <vt:lpstr>PowerPoint Presentation</vt:lpstr>
      <vt:lpstr>PowerPoint Presentation</vt:lpstr>
      <vt:lpstr>Секретаријат на ДКСК</vt:lpstr>
      <vt:lpstr>Секретаријат на ДКСК</vt:lpstr>
      <vt:lpstr> </vt:lpstr>
      <vt:lpstr> </vt:lpstr>
    </vt:vector>
  </TitlesOfParts>
  <Company>DZR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КОНТРОЛА НА ФИНАНСИРАЊЕТО НА ПОЛИТИЧКИТЕ ПАРТИИ И ИЗБОРНИТЕ КАМПАЊИ</dc:title>
  <dc:creator>Katica Nikolovska</dc:creator>
  <cp:lastModifiedBy>Katica Nikolovska</cp:lastModifiedBy>
  <cp:revision>172</cp:revision>
  <cp:lastPrinted>2022-04-19T08:42:06Z</cp:lastPrinted>
  <dcterms:created xsi:type="dcterms:W3CDTF">2019-10-19T16:32:22Z</dcterms:created>
  <dcterms:modified xsi:type="dcterms:W3CDTF">2022-04-19T09:27:36Z</dcterms:modified>
</cp:coreProperties>
</file>